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8.jpg" ContentType="image/jpg"/>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87" r:id="rId6"/>
    <p:sldId id="282" r:id="rId7"/>
    <p:sldId id="308" r:id="rId8"/>
    <p:sldId id="286" r:id="rId9"/>
    <p:sldId id="281" r:id="rId10"/>
    <p:sldId id="284" r:id="rId11"/>
    <p:sldId id="285" r:id="rId12"/>
    <p:sldId id="292" r:id="rId13"/>
    <p:sldId id="288" r:id="rId14"/>
    <p:sldId id="305" r:id="rId15"/>
    <p:sldId id="293" r:id="rId16"/>
    <p:sldId id="307" r:id="rId17"/>
    <p:sldId id="290" r:id="rId18"/>
    <p:sldId id="291" r:id="rId19"/>
    <p:sldId id="298" r:id="rId20"/>
    <p:sldId id="289" r:id="rId21"/>
    <p:sldId id="304" r:id="rId22"/>
    <p:sldId id="294" r:id="rId23"/>
    <p:sldId id="295" r:id="rId24"/>
    <p:sldId id="296" r:id="rId25"/>
    <p:sldId id="297" r:id="rId26"/>
    <p:sldId id="278" r:id="rId27"/>
    <p:sldId id="303" r:id="rId28"/>
    <p:sldId id="280" r:id="rId2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4660"/>
  </p:normalViewPr>
  <p:slideViewPr>
    <p:cSldViewPr>
      <p:cViewPr varScale="1">
        <p:scale>
          <a:sx n="49" d="100"/>
          <a:sy n="49" d="100"/>
        </p:scale>
        <p:origin x="725"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1/18/2024</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5203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4309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9830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9944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1/18/2024</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3306033"/>
          </a:xfrm>
          <a:prstGeom prst="rect">
            <a:avLst/>
          </a:prstGeom>
        </p:spPr>
        <p:txBody>
          <a:bodyPr vert="horz" wrap="square" lIns="0" tIns="0" rIns="0" bIns="0" rtlCol="0">
            <a:spAutoFit/>
          </a:bodyPr>
          <a:lstStyle/>
          <a:p>
            <a:pPr marL="12700">
              <a:lnSpc>
                <a:spcPct val="100000"/>
              </a:lnSpc>
            </a:pPr>
            <a:r>
              <a:rPr lang="en-US" sz="8000" spc="-570" dirty="0"/>
              <a:t>WICCI – HPWC (Haryana Psychological Wellbeing Council)</a:t>
            </a:r>
            <a:endParaRPr sz="8000" dirty="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Arti Anand</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pic>
        <p:nvPicPr>
          <p:cNvPr id="7" name="Picture 6">
            <a:extLst>
              <a:ext uri="{FF2B5EF4-FFF2-40B4-BE49-F238E27FC236}">
                <a16:creationId xmlns:a16="http://schemas.microsoft.com/office/drawing/2014/main" id="{085AA630-E50B-4965-2243-065D1948F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0575" y="4827097"/>
            <a:ext cx="5868275" cy="5564566"/>
          </a:xfrm>
          <a:prstGeom prst="rect">
            <a:avLst/>
          </a:prstGeom>
        </p:spPr>
      </p:pic>
      <p:sp>
        <p:nvSpPr>
          <p:cNvPr id="3" name="object 6">
            <a:extLst>
              <a:ext uri="{FF2B5EF4-FFF2-40B4-BE49-F238E27FC236}">
                <a16:creationId xmlns:a16="http://schemas.microsoft.com/office/drawing/2014/main" id="{9641D855-6BA7-C310-D32B-55F85A29D7B3}"/>
              </a:ext>
            </a:extLst>
          </p:cNvPr>
          <p:cNvSpPr txBox="1"/>
          <p:nvPr/>
        </p:nvSpPr>
        <p:spPr>
          <a:xfrm>
            <a:off x="1166567" y="4603164"/>
            <a:ext cx="10987895" cy="569386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Garamond"/>
            </a:endParaRPr>
          </a:p>
          <a:p>
            <a:pPr marL="12700" algn="just">
              <a:lnSpc>
                <a:spcPct val="100000"/>
              </a:lnSpc>
            </a:pPr>
            <a:r>
              <a:rPr lang="en-US" sz="3200" spc="25" dirty="0">
                <a:latin typeface="Garamond"/>
                <a:cs typeface="Garamond"/>
              </a:rPr>
              <a:t>Dr. Arti is a Consultant Clinical Psychologist at Sir Ganga Ram Hospital, Delhi. She has more than 25 years of experience in the field of mental health. </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She specializes in Cognitive Behaviour Therapy (CBT) and is trained in individual psychotherapy and psychometric testing for adults and children.</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She is a member of the Delhi Psychiatric Society.</a:t>
            </a:r>
            <a:endParaRPr sz="3800" dirty="0">
              <a:latin typeface="Garamond"/>
              <a:cs typeface="Garamond"/>
            </a:endParaRPr>
          </a:p>
        </p:txBody>
      </p:sp>
    </p:spTree>
    <p:extLst>
      <p:ext uri="{BB962C8B-B14F-4D97-AF65-F5344CB8AC3E}">
        <p14:creationId xmlns:p14="http://schemas.microsoft.com/office/powerpoint/2010/main" val="385709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Dr. Pratibha Swami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pic>
        <p:nvPicPr>
          <p:cNvPr id="7" name="Picture 6">
            <a:extLst>
              <a:ext uri="{FF2B5EF4-FFF2-40B4-BE49-F238E27FC236}">
                <a16:creationId xmlns:a16="http://schemas.microsoft.com/office/drawing/2014/main" id="{828EA707-B47A-97A7-52A2-60BD4F1A3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7650" y="4880848"/>
            <a:ext cx="5668171" cy="5269628"/>
          </a:xfrm>
          <a:prstGeom prst="rect">
            <a:avLst/>
          </a:prstGeom>
        </p:spPr>
      </p:pic>
      <p:sp>
        <p:nvSpPr>
          <p:cNvPr id="3" name="object 6">
            <a:extLst>
              <a:ext uri="{FF2B5EF4-FFF2-40B4-BE49-F238E27FC236}">
                <a16:creationId xmlns:a16="http://schemas.microsoft.com/office/drawing/2014/main" id="{B774100D-6F05-A6BA-85BE-DFAB0FF9AB0E}"/>
              </a:ext>
            </a:extLst>
          </p:cNvPr>
          <p:cNvSpPr txBox="1"/>
          <p:nvPr/>
        </p:nvSpPr>
        <p:spPr>
          <a:xfrm>
            <a:off x="1103079" y="4668729"/>
            <a:ext cx="10987895" cy="569386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Garamond"/>
            </a:endParaRPr>
          </a:p>
          <a:p>
            <a:pPr marL="12700" algn="just">
              <a:lnSpc>
                <a:spcPct val="100000"/>
              </a:lnSpc>
            </a:pPr>
            <a:r>
              <a:rPr lang="en-US" sz="3200" spc="25" dirty="0">
                <a:latin typeface="Garamond"/>
                <a:cs typeface="Garamond"/>
              </a:rPr>
              <a:t>Dr. Pratibha is a Clinical Psychologist and has also done her BAMS (Bachelor of Ayurvedic Medicine and Surgery).</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She is currently working as a Psychologist at Global Hospital, Hisar (Haryana).</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She has around 5 years of experience working in the field of mental health and psychological well-being. She is registered under RCI.</a:t>
            </a:r>
            <a:endParaRPr lang="en-US" sz="3200" spc="25" dirty="0">
              <a:latin typeface="Garamond" panose="02020404030301010803" pitchFamily="18" charset="0"/>
              <a:cs typeface="Garamond"/>
            </a:endParaRPr>
          </a:p>
          <a:p>
            <a:pPr marL="12700" algn="just">
              <a:lnSpc>
                <a:spcPct val="100000"/>
              </a:lnSpc>
            </a:pPr>
            <a:endParaRPr sz="3800" dirty="0">
              <a:latin typeface="Garamond"/>
              <a:cs typeface="Garamond"/>
            </a:endParaRPr>
          </a:p>
        </p:txBody>
      </p:sp>
    </p:spTree>
    <p:extLst>
      <p:ext uri="{BB962C8B-B14F-4D97-AF65-F5344CB8AC3E}">
        <p14:creationId xmlns:p14="http://schemas.microsoft.com/office/powerpoint/2010/main" val="337125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Gargi </a:t>
            </a:r>
            <a:r>
              <a:rPr lang="en-US" sz="6600" spc="-135" dirty="0" err="1"/>
              <a:t>Dagar</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sp>
        <p:nvSpPr>
          <p:cNvPr id="3" name="object 6">
            <a:extLst>
              <a:ext uri="{FF2B5EF4-FFF2-40B4-BE49-F238E27FC236}">
                <a16:creationId xmlns:a16="http://schemas.microsoft.com/office/drawing/2014/main" id="{1F604413-EEB7-3EFF-B7EC-BC17599F8F2A}"/>
              </a:ext>
            </a:extLst>
          </p:cNvPr>
          <p:cNvSpPr txBox="1"/>
          <p:nvPr/>
        </p:nvSpPr>
        <p:spPr>
          <a:xfrm>
            <a:off x="1206500" y="4318229"/>
            <a:ext cx="11219942" cy="3262432"/>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a:t>
            </a:r>
          </a:p>
          <a:p>
            <a:pPr marL="12700" algn="just">
              <a:lnSpc>
                <a:spcPct val="100000"/>
              </a:lnSpc>
            </a:pPr>
            <a:endParaRPr lang="en-US" sz="1400" b="1" spc="25" dirty="0">
              <a:latin typeface="Garamond"/>
              <a:cs typeface="Garamond"/>
            </a:endParaRPr>
          </a:p>
          <a:p>
            <a:pPr marL="12700" algn="just">
              <a:lnSpc>
                <a:spcPct val="100000"/>
              </a:lnSpc>
            </a:pPr>
            <a:r>
              <a:rPr lang="en-US" sz="3200" spc="25" dirty="0">
                <a:latin typeface="Garamond" panose="02020404030301010803" pitchFamily="18" charset="0"/>
                <a:cs typeface="Garamond"/>
              </a:rPr>
              <a:t>Ms. </a:t>
            </a:r>
            <a:r>
              <a:rPr lang="en-US" sz="3200" b="0" i="0" dirty="0">
                <a:solidFill>
                  <a:srgbClr val="000000"/>
                </a:solidFill>
                <a:effectLst/>
                <a:latin typeface="Garamond" panose="02020404030301010803" pitchFamily="18" charset="0"/>
              </a:rPr>
              <a:t>Gargi is a Counseling Psychologist. She has also done her PG Diploma in guidance and counseling.</a:t>
            </a:r>
            <a:br>
              <a:rPr lang="en-US" sz="3200" dirty="0">
                <a:latin typeface="Garamond" panose="02020404030301010803" pitchFamily="18" charset="0"/>
              </a:rPr>
            </a:br>
            <a:br>
              <a:rPr lang="en-US" sz="3200" dirty="0">
                <a:latin typeface="Garamond" panose="02020404030301010803" pitchFamily="18" charset="0"/>
              </a:rPr>
            </a:br>
            <a:r>
              <a:rPr lang="en-US" sz="3200" b="0" i="0" dirty="0">
                <a:solidFill>
                  <a:srgbClr val="000000"/>
                </a:solidFill>
                <a:effectLst/>
                <a:latin typeface="Garamond" panose="02020404030301010803" pitchFamily="18" charset="0"/>
              </a:rPr>
              <a:t>She is passionate about making conversations around Mental Health normal! Currently, she is working with Vega Schools, Gurugram.</a:t>
            </a:r>
            <a:endParaRPr sz="3200" dirty="0">
              <a:latin typeface="Garamond" panose="02020404030301010803" pitchFamily="18" charset="0"/>
              <a:cs typeface="Garamond"/>
            </a:endParaRPr>
          </a:p>
        </p:txBody>
      </p:sp>
      <p:pic>
        <p:nvPicPr>
          <p:cNvPr id="7" name="Picture 6">
            <a:extLst>
              <a:ext uri="{FF2B5EF4-FFF2-40B4-BE49-F238E27FC236}">
                <a16:creationId xmlns:a16="http://schemas.microsoft.com/office/drawing/2014/main" id="{F3024EB9-B218-CAAD-9D37-3B492A63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595" y="4747828"/>
            <a:ext cx="5034915" cy="6162886"/>
          </a:xfrm>
          <a:prstGeom prst="rect">
            <a:avLst/>
          </a:prstGeom>
        </p:spPr>
      </p:pic>
    </p:spTree>
    <p:extLst>
      <p:ext uri="{BB962C8B-B14F-4D97-AF65-F5344CB8AC3E}">
        <p14:creationId xmlns:p14="http://schemas.microsoft.com/office/powerpoint/2010/main" val="300984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Himanshi Sharma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237839"/>
            <a:ext cx="11146154" cy="6740307"/>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3000" spc="25" dirty="0">
                <a:latin typeface="Garamond" panose="02020404030301010803" pitchFamily="18" charset="0"/>
                <a:cs typeface="Garamond"/>
              </a:rPr>
              <a:t>Ms. </a:t>
            </a:r>
            <a:r>
              <a:rPr lang="en-US" sz="3200" b="0" i="0" dirty="0">
                <a:solidFill>
                  <a:srgbClr val="000000"/>
                </a:solidFill>
                <a:effectLst/>
                <a:latin typeface="Garamond" panose="02020404030301010803" pitchFamily="18" charset="0"/>
              </a:rPr>
              <a:t>Himanshi has done her Master's degree in Clinical Psychology and is now pursuing an MPhil entrance as well.</a:t>
            </a:r>
            <a:br>
              <a:rPr lang="en-US" sz="3200" dirty="0">
                <a:latin typeface="Garamond" panose="02020404030301010803" pitchFamily="18" charset="0"/>
              </a:rPr>
            </a:br>
            <a:br>
              <a:rPr lang="en-US" sz="3200" dirty="0">
                <a:latin typeface="Garamond" panose="02020404030301010803" pitchFamily="18" charset="0"/>
              </a:rPr>
            </a:br>
            <a:r>
              <a:rPr lang="en-US" sz="3200" b="0" i="0" dirty="0">
                <a:solidFill>
                  <a:srgbClr val="000000"/>
                </a:solidFill>
                <a:effectLst/>
                <a:latin typeface="Garamond" panose="02020404030301010803" pitchFamily="18" charset="0"/>
              </a:rPr>
              <a:t>She has gained knowledge from various esteemed places such as Civil Hospital sec -10, </a:t>
            </a:r>
            <a:r>
              <a:rPr lang="en-US" sz="3200" b="0" i="0" dirty="0" err="1">
                <a:solidFill>
                  <a:srgbClr val="000000"/>
                </a:solidFill>
                <a:effectLst/>
                <a:latin typeface="Garamond" panose="02020404030301010803" pitchFamily="18" charset="0"/>
              </a:rPr>
              <a:t>Medanta</a:t>
            </a:r>
            <a:r>
              <a:rPr lang="en-US" sz="3200" b="0" i="0" dirty="0">
                <a:solidFill>
                  <a:srgbClr val="000000"/>
                </a:solidFill>
                <a:effectLst/>
                <a:latin typeface="Garamond" panose="02020404030301010803" pitchFamily="18" charset="0"/>
              </a:rPr>
              <a:t> - The </a:t>
            </a:r>
            <a:r>
              <a:rPr lang="en-US" sz="3200" b="0" i="0" dirty="0" err="1">
                <a:solidFill>
                  <a:srgbClr val="000000"/>
                </a:solidFill>
                <a:effectLst/>
                <a:latin typeface="Garamond" panose="02020404030301010803" pitchFamily="18" charset="0"/>
              </a:rPr>
              <a:t>medicity</a:t>
            </a:r>
            <a:r>
              <a:rPr lang="en-US" sz="3200" b="0" i="0" dirty="0">
                <a:solidFill>
                  <a:srgbClr val="000000"/>
                </a:solidFill>
                <a:effectLst/>
                <a:latin typeface="Garamond" panose="02020404030301010803" pitchFamily="18" charset="0"/>
              </a:rPr>
              <a:t>, Fortis, and many more. She holds a great knowledge of disorders, and testing assessments which she has learned from these places.</a:t>
            </a:r>
            <a:br>
              <a:rPr lang="en-US" sz="3200" dirty="0">
                <a:latin typeface="Garamond" panose="02020404030301010803" pitchFamily="18" charset="0"/>
              </a:rPr>
            </a:br>
            <a:br>
              <a:rPr lang="en-US" sz="3200" dirty="0">
                <a:latin typeface="Garamond" panose="02020404030301010803" pitchFamily="18" charset="0"/>
              </a:rPr>
            </a:br>
            <a:r>
              <a:rPr lang="en-US" sz="3200" b="0" i="0" dirty="0">
                <a:solidFill>
                  <a:srgbClr val="000000"/>
                </a:solidFill>
                <a:effectLst/>
                <a:latin typeface="Garamond" panose="02020404030301010803" pitchFamily="18" charset="0"/>
              </a:rPr>
              <a:t>She opted for psychology subject as her career because she loves to interact with people to understand their behaviour, what are causes of their reactions and what are their perceptions. She also likes to interact with people from different cultures, and backgrounds.</a:t>
            </a:r>
            <a:endParaRPr sz="3000" dirty="0">
              <a:latin typeface="Garamond" panose="02020404030301010803" pitchFamily="18" charset="0"/>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pic>
        <p:nvPicPr>
          <p:cNvPr id="7" name="Picture 6">
            <a:extLst>
              <a:ext uri="{FF2B5EF4-FFF2-40B4-BE49-F238E27FC236}">
                <a16:creationId xmlns:a16="http://schemas.microsoft.com/office/drawing/2014/main" id="{75DC66D1-0DED-A8AF-DF0E-151E1B10469A}"/>
              </a:ext>
            </a:extLst>
          </p:cNvPr>
          <p:cNvPicPr>
            <a:picLocks noChangeAspect="1"/>
          </p:cNvPicPr>
          <p:nvPr/>
        </p:nvPicPr>
        <p:blipFill rotWithShape="1">
          <a:blip r:embed="rId4">
            <a:extLst>
              <a:ext uri="{28A0092B-C50C-407E-A947-70E740481C1C}">
                <a14:useLocalDpi xmlns:a14="http://schemas.microsoft.com/office/drawing/2010/main" val="0"/>
              </a:ext>
            </a:extLst>
          </a:blip>
          <a:srcRect l="7072" t="24763" r="9292" b="15257"/>
          <a:stretch/>
        </p:blipFill>
        <p:spPr>
          <a:xfrm>
            <a:off x="13320281" y="4834369"/>
            <a:ext cx="4775250" cy="6001906"/>
          </a:xfrm>
          <a:prstGeom prst="rect">
            <a:avLst/>
          </a:prstGeom>
        </p:spPr>
      </p:pic>
    </p:spTree>
    <p:extLst>
      <p:ext uri="{BB962C8B-B14F-4D97-AF65-F5344CB8AC3E}">
        <p14:creationId xmlns:p14="http://schemas.microsoft.com/office/powerpoint/2010/main" val="81956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Kavita Sharma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656783"/>
            <a:ext cx="11146154" cy="5447645"/>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3000" spc="25" dirty="0">
                <a:latin typeface="Garamond"/>
                <a:cs typeface="Garamond"/>
              </a:rPr>
              <a:t>Ms. Kavita Sharma is a Psychologist with 2 years of working experience as a PGT Psychology in a school in Gurugram.</a:t>
            </a:r>
          </a:p>
          <a:p>
            <a:pPr marL="12700" algn="just">
              <a:lnSpc>
                <a:spcPct val="100000"/>
              </a:lnSpc>
            </a:pPr>
            <a:endParaRPr lang="en-US" sz="3000" spc="25" dirty="0">
              <a:latin typeface="Garamond"/>
              <a:cs typeface="Garamond"/>
            </a:endParaRPr>
          </a:p>
          <a:p>
            <a:pPr marL="12700" algn="just">
              <a:lnSpc>
                <a:spcPct val="100000"/>
              </a:lnSpc>
            </a:pPr>
            <a:r>
              <a:rPr lang="en-US" sz="3000" spc="25" dirty="0">
                <a:latin typeface="Garamond"/>
                <a:cs typeface="Garamond"/>
              </a:rPr>
              <a:t>She has also done her PG diploma in Guidance &amp; Counselling, with an internship done in Psychiatric Department at Civil Hospital, Gurugram. </a:t>
            </a:r>
          </a:p>
          <a:p>
            <a:pPr marL="12700" algn="just">
              <a:lnSpc>
                <a:spcPct val="100000"/>
              </a:lnSpc>
            </a:pPr>
            <a:endParaRPr lang="en-US" sz="3000" spc="25" dirty="0">
              <a:latin typeface="Garamond"/>
              <a:cs typeface="Garamond"/>
            </a:endParaRPr>
          </a:p>
          <a:p>
            <a:pPr marL="12700" algn="just">
              <a:lnSpc>
                <a:spcPct val="100000"/>
              </a:lnSpc>
            </a:pPr>
            <a:r>
              <a:rPr lang="en-US" sz="3000" spc="25" dirty="0">
                <a:latin typeface="Garamond"/>
                <a:cs typeface="Garamond"/>
              </a:rPr>
              <a:t>She is a self-motivated and disciplined soul. Always keen to upskill her self by learning new things. </a:t>
            </a:r>
          </a:p>
          <a:p>
            <a:pPr marL="12700" algn="just">
              <a:lnSpc>
                <a:spcPct val="100000"/>
              </a:lnSpc>
            </a:pPr>
            <a:endParaRPr lang="en-US" sz="3000" spc="25" dirty="0">
              <a:latin typeface="Garamond"/>
              <a:cs typeface="Garamond"/>
            </a:endParaRPr>
          </a:p>
          <a:p>
            <a:pPr marL="12700" algn="just">
              <a:lnSpc>
                <a:spcPct val="100000"/>
              </a:lnSpc>
            </a:pPr>
            <a:r>
              <a:rPr lang="en-US" sz="3000" spc="25" dirty="0">
                <a:latin typeface="Garamond"/>
                <a:cs typeface="Garamond"/>
              </a:rPr>
              <a:t>Her strengths are her communication and human touch in any situation. </a:t>
            </a:r>
            <a:endParaRPr sz="30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pic>
        <p:nvPicPr>
          <p:cNvPr id="9" name="Picture 8">
            <a:extLst>
              <a:ext uri="{FF2B5EF4-FFF2-40B4-BE49-F238E27FC236}">
                <a16:creationId xmlns:a16="http://schemas.microsoft.com/office/drawing/2014/main" id="{A79F1C3F-2612-DEE2-EE18-FC678B2C0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850" y="4739945"/>
            <a:ext cx="4343400" cy="6005758"/>
          </a:xfrm>
          <a:prstGeom prst="rect">
            <a:avLst/>
          </a:prstGeom>
        </p:spPr>
      </p:pic>
    </p:spTree>
    <p:extLst>
      <p:ext uri="{BB962C8B-B14F-4D97-AF65-F5344CB8AC3E}">
        <p14:creationId xmlns:p14="http://schemas.microsoft.com/office/powerpoint/2010/main" val="282157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dirty="0"/>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Komal </a:t>
            </a:r>
            <a:r>
              <a:rPr lang="en-US" sz="6600" spc="-135" dirty="0" err="1"/>
              <a:t>Ghodarop</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839838"/>
            <a:ext cx="11219942" cy="4216539"/>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a:t>
            </a:r>
          </a:p>
          <a:p>
            <a:pPr marL="12700" algn="just">
              <a:lnSpc>
                <a:spcPct val="100000"/>
              </a:lnSpc>
            </a:pPr>
            <a:endParaRPr lang="en-US" sz="1600" b="1" spc="25" dirty="0">
              <a:highlight>
                <a:srgbClr val="FFFF00"/>
              </a:highlight>
              <a:latin typeface="Garamond"/>
              <a:cs typeface="Garamond"/>
            </a:endParaRPr>
          </a:p>
          <a:p>
            <a:pPr marL="12700" algn="just">
              <a:lnSpc>
                <a:spcPct val="100000"/>
              </a:lnSpc>
            </a:pPr>
            <a:r>
              <a:rPr lang="en-US" sz="3200" b="0" i="0" dirty="0">
                <a:solidFill>
                  <a:srgbClr val="000000"/>
                </a:solidFill>
                <a:effectLst/>
                <a:latin typeface="Garamond" panose="02020404030301010803" pitchFamily="18" charset="0"/>
              </a:rPr>
              <a:t>Ms. Komal is a psychologist and ABA Therapist. She is currently working with </a:t>
            </a:r>
            <a:r>
              <a:rPr lang="en-US" sz="3200" b="0" i="0" dirty="0" err="1">
                <a:solidFill>
                  <a:srgbClr val="000000"/>
                </a:solidFill>
                <a:effectLst/>
                <a:latin typeface="Garamond" panose="02020404030301010803" pitchFamily="18" charset="0"/>
              </a:rPr>
              <a:t>valorkids</a:t>
            </a:r>
            <a:r>
              <a:rPr lang="en-US" sz="3200" b="0" i="0" dirty="0">
                <a:solidFill>
                  <a:srgbClr val="000000"/>
                </a:solidFill>
                <a:effectLst/>
                <a:latin typeface="Garamond" panose="02020404030301010803" pitchFamily="18" charset="0"/>
              </a:rPr>
              <a:t>.</a:t>
            </a:r>
          </a:p>
          <a:p>
            <a:pPr marL="12700" algn="just">
              <a:lnSpc>
                <a:spcPct val="100000"/>
              </a:lnSpc>
            </a:pPr>
            <a:endParaRPr lang="en-US" sz="3200" dirty="0">
              <a:solidFill>
                <a:srgbClr val="000000"/>
              </a:solidFill>
              <a:latin typeface="Garamond" panose="02020404030301010803" pitchFamily="18" charset="0"/>
              <a:cs typeface="Garamond"/>
            </a:endParaRPr>
          </a:p>
          <a:p>
            <a:pPr marL="12700" algn="just">
              <a:lnSpc>
                <a:spcPct val="100000"/>
              </a:lnSpc>
            </a:pPr>
            <a:r>
              <a:rPr lang="en-US" sz="3200" dirty="0">
                <a:solidFill>
                  <a:srgbClr val="000000"/>
                </a:solidFill>
                <a:latin typeface="Garamond" panose="02020404030301010803" pitchFamily="18" charset="0"/>
                <a:cs typeface="Garamond"/>
              </a:rPr>
              <a:t>She is a mindful and compassionate professional who is committed to working with adults and adolescents and aims to acquire more knowledge in the field of Psychology.</a:t>
            </a:r>
          </a:p>
          <a:p>
            <a:pPr marL="12700" algn="just">
              <a:lnSpc>
                <a:spcPct val="100000"/>
              </a:lnSpc>
            </a:pPr>
            <a:endParaRPr sz="2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pic>
        <p:nvPicPr>
          <p:cNvPr id="7" name="Picture 6">
            <a:extLst>
              <a:ext uri="{FF2B5EF4-FFF2-40B4-BE49-F238E27FC236}">
                <a16:creationId xmlns:a16="http://schemas.microsoft.com/office/drawing/2014/main" id="{78A3AF04-24D4-80EE-176D-E80D3212CA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42" r="10901" b="16311"/>
          <a:stretch/>
        </p:blipFill>
        <p:spPr>
          <a:xfrm>
            <a:off x="12953928" y="4839838"/>
            <a:ext cx="5690249" cy="5913668"/>
          </a:xfrm>
          <a:prstGeom prst="rect">
            <a:avLst/>
          </a:prstGeom>
        </p:spPr>
      </p:pic>
    </p:spTree>
    <p:extLst>
      <p:ext uri="{BB962C8B-B14F-4D97-AF65-F5344CB8AC3E}">
        <p14:creationId xmlns:p14="http://schemas.microsoft.com/office/powerpoint/2010/main" val="97151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Komal </a:t>
            </a:r>
            <a:r>
              <a:rPr lang="en-US" sz="6600" spc="-135" dirty="0" err="1"/>
              <a:t>Pahuja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415296"/>
            <a:ext cx="11204896" cy="717722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algn="just">
              <a:lnSpc>
                <a:spcPct val="115000"/>
              </a:lnSpc>
            </a:pPr>
            <a:r>
              <a:rPr lang="en-US" sz="3000" b="0" i="0" dirty="0">
                <a:solidFill>
                  <a:srgbClr val="000000"/>
                </a:solidFill>
                <a:effectLst/>
                <a:latin typeface="Garamond" panose="02020404030301010803" pitchFamily="18" charset="0"/>
              </a:rPr>
              <a:t>Ms. Komal is a master's graduate in Clinical Psychology, certified dynamic counselling therapist, and current diploma student in guidance and counselling at Jamia </a:t>
            </a:r>
            <a:r>
              <a:rPr lang="en-US" sz="3000" b="0" i="0" dirty="0" err="1">
                <a:solidFill>
                  <a:srgbClr val="000000"/>
                </a:solidFill>
                <a:effectLst/>
                <a:latin typeface="Garamond" panose="02020404030301010803" pitchFamily="18" charset="0"/>
              </a:rPr>
              <a:t>Millia</a:t>
            </a:r>
            <a:r>
              <a:rPr lang="en-US" sz="3000" b="0" i="0" dirty="0">
                <a:solidFill>
                  <a:srgbClr val="000000"/>
                </a:solidFill>
                <a:effectLst/>
                <a:latin typeface="Garamond" panose="02020404030301010803" pitchFamily="18" charset="0"/>
              </a:rPr>
              <a:t> Islamia.</a:t>
            </a:r>
            <a:br>
              <a:rPr lang="en-US" sz="3000" dirty="0">
                <a:latin typeface="Garamond" panose="02020404030301010803" pitchFamily="18" charset="0"/>
              </a:rPr>
            </a:br>
            <a:br>
              <a:rPr lang="en-US" sz="3000" dirty="0">
                <a:latin typeface="Garamond" panose="02020404030301010803" pitchFamily="18" charset="0"/>
              </a:rPr>
            </a:br>
            <a:r>
              <a:rPr lang="en-US" sz="3000" b="0" i="0" dirty="0">
                <a:solidFill>
                  <a:srgbClr val="000000"/>
                </a:solidFill>
                <a:effectLst/>
                <a:latin typeface="Garamond" panose="02020404030301010803" pitchFamily="18" charset="0"/>
              </a:rPr>
              <a:t>She is particularly interested in using her skills to help individuals with anxiety, depression, and grief. Her dedication to understanding the human behaviour drives her to wake up during the Brahma muhurta for meditation. She believes in the importance of tailor-made distressing toolkits for individuals.</a:t>
            </a:r>
            <a:br>
              <a:rPr lang="en-US" sz="3000" dirty="0">
                <a:latin typeface="Garamond" panose="02020404030301010803" pitchFamily="18" charset="0"/>
              </a:rPr>
            </a:br>
            <a:br>
              <a:rPr lang="en-US" sz="3000" dirty="0">
                <a:latin typeface="Garamond" panose="02020404030301010803" pitchFamily="18" charset="0"/>
              </a:rPr>
            </a:br>
            <a:r>
              <a:rPr lang="en-US" sz="3000" b="0" i="0" dirty="0">
                <a:solidFill>
                  <a:srgbClr val="000000"/>
                </a:solidFill>
                <a:effectLst/>
                <a:latin typeface="Garamond" panose="02020404030301010803" pitchFamily="18" charset="0"/>
              </a:rPr>
              <a:t>Ms. Komal is committed to her professional development, recognizing the importance of continuous learning and growth.</a:t>
            </a:r>
            <a:endParaRPr lang="en-IN" sz="3000" dirty="0">
              <a:effectLst/>
              <a:latin typeface="Garamond" panose="02020404030301010803" pitchFamily="18" charset="0"/>
              <a:ea typeface="Calibri" panose="020F0502020204030204" pitchFamily="34"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pic>
        <p:nvPicPr>
          <p:cNvPr id="7" name="Picture 6">
            <a:extLst>
              <a:ext uri="{FF2B5EF4-FFF2-40B4-BE49-F238E27FC236}">
                <a16:creationId xmlns:a16="http://schemas.microsoft.com/office/drawing/2014/main" id="{C2E97A3D-850E-DAF6-1D7C-AFB9455B4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1050" y="4817958"/>
            <a:ext cx="4495800" cy="6137218"/>
          </a:xfrm>
          <a:prstGeom prst="rect">
            <a:avLst/>
          </a:prstGeom>
        </p:spPr>
      </p:pic>
    </p:spTree>
    <p:extLst>
      <p:ext uri="{BB962C8B-B14F-4D97-AF65-F5344CB8AC3E}">
        <p14:creationId xmlns:p14="http://schemas.microsoft.com/office/powerpoint/2010/main" val="278220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Meenu Arora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415296"/>
            <a:ext cx="11204896" cy="654179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algn="just">
              <a:lnSpc>
                <a:spcPct val="115000"/>
              </a:lnSpc>
            </a:pPr>
            <a:r>
              <a:rPr lang="en-US" sz="2800" dirty="0">
                <a:effectLst/>
                <a:latin typeface="Garamond" panose="02020404030301010803" pitchFamily="18" charset="0"/>
                <a:ea typeface="Calibri" panose="020F0502020204030204" pitchFamily="34" charset="0"/>
              </a:rPr>
              <a:t>Ms. Meenu Arora is a counseling psychologist and life skill trainer having experience of more than 25 years in dealing with students, parents and teachers. Presently, she is working as Associate Director Outreach in </a:t>
            </a:r>
            <a:r>
              <a:rPr lang="en-US" sz="2800" dirty="0" err="1">
                <a:effectLst/>
                <a:latin typeface="Garamond" panose="02020404030301010803" pitchFamily="18" charset="0"/>
                <a:ea typeface="Calibri" panose="020F0502020204030204" pitchFamily="34" charset="0"/>
              </a:rPr>
              <a:t>Krea</a:t>
            </a:r>
            <a:r>
              <a:rPr lang="en-US" sz="2800" dirty="0">
                <a:effectLst/>
                <a:latin typeface="Garamond" panose="02020404030301010803" pitchFamily="18" charset="0"/>
                <a:ea typeface="Calibri" panose="020F0502020204030204" pitchFamily="34" charset="0"/>
              </a:rPr>
              <a:t> University. </a:t>
            </a:r>
          </a:p>
          <a:p>
            <a:pPr algn="just">
              <a:lnSpc>
                <a:spcPct val="115000"/>
              </a:lnSpc>
            </a:pPr>
            <a:endParaRPr lang="en-IN" sz="1600" dirty="0">
              <a:effectLst/>
              <a:latin typeface="Garamond" panose="02020404030301010803" pitchFamily="18" charset="0"/>
              <a:ea typeface="Calibri" panose="020F0502020204030204" pitchFamily="34" charset="0"/>
            </a:endParaRPr>
          </a:p>
          <a:p>
            <a:pPr algn="just">
              <a:lnSpc>
                <a:spcPct val="115000"/>
              </a:lnSpc>
            </a:pPr>
            <a:r>
              <a:rPr lang="en-US" sz="2800" dirty="0">
                <a:effectLst/>
                <a:latin typeface="Garamond" panose="02020404030301010803" pitchFamily="18" charset="0"/>
                <a:ea typeface="Calibri" panose="020F0502020204030204" pitchFamily="34" charset="0"/>
              </a:rPr>
              <a:t>She has received “Life Empowerment Award -2018” from Centre for Educational Development and “Innovation in Guidance and Counselling-2018” from ASEAP. She is a trained counselor from NCERT and has done Masters in Education, Masters in Psychology, and Diploma in Training and Development. </a:t>
            </a:r>
          </a:p>
          <a:p>
            <a:pPr algn="just">
              <a:lnSpc>
                <a:spcPct val="115000"/>
              </a:lnSpc>
            </a:pPr>
            <a:r>
              <a:rPr lang="en-US" sz="2800" dirty="0">
                <a:effectLst/>
                <a:latin typeface="Garamond" panose="02020404030301010803" pitchFamily="18" charset="0"/>
                <a:ea typeface="Calibri" panose="020F0502020204030204" pitchFamily="34" charset="0"/>
              </a:rPr>
              <a:t> </a:t>
            </a:r>
            <a:endParaRPr lang="en-IN" sz="2800" dirty="0">
              <a:effectLst/>
              <a:latin typeface="Garamond" panose="02020404030301010803" pitchFamily="18" charset="0"/>
              <a:ea typeface="Calibri" panose="020F0502020204030204" pitchFamily="34" charset="0"/>
            </a:endParaRPr>
          </a:p>
          <a:p>
            <a:pPr algn="just">
              <a:lnSpc>
                <a:spcPct val="115000"/>
              </a:lnSpc>
            </a:pPr>
            <a:r>
              <a:rPr lang="en-US" sz="2800" dirty="0">
                <a:effectLst/>
                <a:latin typeface="Garamond" panose="02020404030301010803" pitchFamily="18" charset="0"/>
                <a:ea typeface="Calibri" panose="020F0502020204030204" pitchFamily="34" charset="0"/>
              </a:rPr>
              <a:t>She has done numerous sessions for students on topics like Liberal Arts, Interwoven Learning, Examination Anxiety, stress management, Career Planning etc. along with a Professional Development Program for educators. </a:t>
            </a:r>
            <a:r>
              <a:rPr lang="en-IN" sz="1800" b="1" i="1" dirty="0">
                <a:solidFill>
                  <a:srgbClr val="800000"/>
                </a:solidFill>
                <a:effectLst/>
                <a:latin typeface="Garamond" panose="02020404030301010803" pitchFamily="18" charset="0"/>
                <a:ea typeface="Calibri" panose="020F0502020204030204" pitchFamily="34" charset="0"/>
              </a:rPr>
              <a:t> </a:t>
            </a:r>
            <a:endParaRPr lang="en-IN" sz="1800" dirty="0">
              <a:effectLst/>
              <a:latin typeface="Garamond" panose="02020404030301010803" pitchFamily="18" charset="0"/>
              <a:ea typeface="Calibri" panose="020F0502020204030204" pitchFamily="34"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17</a:t>
            </a:fld>
            <a:endParaRPr lang="en-US"/>
          </a:p>
        </p:txBody>
      </p:sp>
      <p:pic>
        <p:nvPicPr>
          <p:cNvPr id="7" name="Picture 6">
            <a:extLst>
              <a:ext uri="{FF2B5EF4-FFF2-40B4-BE49-F238E27FC236}">
                <a16:creationId xmlns:a16="http://schemas.microsoft.com/office/drawing/2014/main" id="{40037DE1-2F47-770D-01E8-F1976DAB3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6250" y="5011348"/>
            <a:ext cx="5566097" cy="5566097"/>
          </a:xfrm>
          <a:prstGeom prst="rect">
            <a:avLst/>
          </a:prstGeom>
        </p:spPr>
      </p:pic>
    </p:spTree>
    <p:extLst>
      <p:ext uri="{BB962C8B-B14F-4D97-AF65-F5344CB8AC3E}">
        <p14:creationId xmlns:p14="http://schemas.microsoft.com/office/powerpoint/2010/main" val="180842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Preeti Yadav</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18</a:t>
            </a:fld>
            <a:endParaRPr lang="en-US"/>
          </a:p>
        </p:txBody>
      </p:sp>
      <p:pic>
        <p:nvPicPr>
          <p:cNvPr id="7" name="Picture 6">
            <a:extLst>
              <a:ext uri="{FF2B5EF4-FFF2-40B4-BE49-F238E27FC236}">
                <a16:creationId xmlns:a16="http://schemas.microsoft.com/office/drawing/2014/main" id="{4A3986F6-2B1C-5E33-BA6A-BD1756085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9636" y="4919345"/>
            <a:ext cx="5178834" cy="5178834"/>
          </a:xfrm>
          <a:prstGeom prst="rect">
            <a:avLst/>
          </a:prstGeom>
        </p:spPr>
      </p:pic>
      <p:sp>
        <p:nvSpPr>
          <p:cNvPr id="3" name="object 6">
            <a:extLst>
              <a:ext uri="{FF2B5EF4-FFF2-40B4-BE49-F238E27FC236}">
                <a16:creationId xmlns:a16="http://schemas.microsoft.com/office/drawing/2014/main" id="{0886DC9C-DDD7-3CFC-9FD0-5344CA5FDAD8}"/>
              </a:ext>
            </a:extLst>
          </p:cNvPr>
          <p:cNvSpPr txBox="1"/>
          <p:nvPr/>
        </p:nvSpPr>
        <p:spPr>
          <a:xfrm>
            <a:off x="1212850" y="4415296"/>
            <a:ext cx="11204896" cy="576311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algn="just">
              <a:lnSpc>
                <a:spcPct val="115000"/>
              </a:lnSpc>
            </a:pPr>
            <a:r>
              <a:rPr lang="en-US" sz="2800" dirty="0">
                <a:latin typeface="Garamond" panose="02020404030301010803" pitchFamily="18" charset="0"/>
                <a:ea typeface="Calibri" panose="020F0502020204030204" pitchFamily="34" charset="0"/>
              </a:rPr>
              <a:t>Ms. Preeti Yadav is a Counseling Psychologist and has</a:t>
            </a:r>
            <a:r>
              <a:rPr lang="en-US" sz="2800" dirty="0">
                <a:effectLst/>
                <a:latin typeface="Garamond" panose="02020404030301010803" pitchFamily="18" charset="0"/>
                <a:ea typeface="Calibri" panose="020F0502020204030204" pitchFamily="34" charset="0"/>
              </a:rPr>
              <a:t> completed her master's degree from IGNOU in psychology. </a:t>
            </a:r>
          </a:p>
          <a:p>
            <a:pPr algn="just">
              <a:lnSpc>
                <a:spcPct val="115000"/>
              </a:lnSpc>
            </a:pPr>
            <a:endParaRPr lang="en-US" sz="2800" dirty="0">
              <a:latin typeface="Garamond" panose="02020404030301010803" pitchFamily="18" charset="0"/>
              <a:ea typeface="Calibri" panose="020F0502020204030204" pitchFamily="34" charset="0"/>
            </a:endParaRPr>
          </a:p>
          <a:p>
            <a:pPr algn="just">
              <a:lnSpc>
                <a:spcPct val="115000"/>
              </a:lnSpc>
            </a:pPr>
            <a:r>
              <a:rPr lang="en-US" sz="2800" dirty="0">
                <a:effectLst/>
                <a:latin typeface="Garamond" panose="02020404030301010803" pitchFamily="18" charset="0"/>
                <a:ea typeface="Calibri" panose="020F0502020204030204" pitchFamily="34" charset="0"/>
              </a:rPr>
              <a:t>Along with her degree, she has also cleared her CTET and HTET exams. She has  4 years of experience in teaching and is currently working as an Academic Counselor in a Public School in Gurugram. </a:t>
            </a:r>
          </a:p>
          <a:p>
            <a:pPr algn="just">
              <a:lnSpc>
                <a:spcPct val="115000"/>
              </a:lnSpc>
            </a:pPr>
            <a:endParaRPr lang="en-US" sz="2800" dirty="0">
              <a:latin typeface="Garamond" panose="02020404030301010803" pitchFamily="18" charset="0"/>
              <a:ea typeface="Calibri" panose="020F0502020204030204" pitchFamily="34" charset="0"/>
            </a:endParaRPr>
          </a:p>
          <a:p>
            <a:pPr algn="just">
              <a:lnSpc>
                <a:spcPct val="115000"/>
              </a:lnSpc>
            </a:pPr>
            <a:r>
              <a:rPr lang="en-US" sz="2800" dirty="0">
                <a:effectLst/>
                <a:latin typeface="Garamond" panose="02020404030301010803" pitchFamily="18" charset="0"/>
                <a:ea typeface="Calibri" panose="020F0502020204030204" pitchFamily="34" charset="0"/>
              </a:rPr>
              <a:t>She loves challenges as they help her to enhance &amp; become a better version of herself every day, and always tries to share those experiences with others so as to help them in their lives as well.</a:t>
            </a:r>
            <a:endParaRPr lang="en-IN" sz="1800" dirty="0">
              <a:effectLst/>
              <a:latin typeface="Garamond" panose="02020404030301010803" pitchFamily="18" charset="0"/>
              <a:ea typeface="Calibri" panose="020F0502020204030204" pitchFamily="34" charset="0"/>
            </a:endParaRPr>
          </a:p>
        </p:txBody>
      </p:sp>
    </p:spTree>
    <p:extLst>
      <p:ext uri="{BB962C8B-B14F-4D97-AF65-F5344CB8AC3E}">
        <p14:creationId xmlns:p14="http://schemas.microsoft.com/office/powerpoint/2010/main" val="102790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pic>
        <p:nvPicPr>
          <p:cNvPr id="7" name="Picture 6">
            <a:extLst>
              <a:ext uri="{FF2B5EF4-FFF2-40B4-BE49-F238E27FC236}">
                <a16:creationId xmlns:a16="http://schemas.microsoft.com/office/drawing/2014/main" id="{47891775-A312-953E-A303-BCB6E0791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9139" y="4875683"/>
            <a:ext cx="3919827" cy="5883418"/>
          </a:xfrm>
          <a:prstGeom prst="rect">
            <a:avLst/>
          </a:prstGeom>
        </p:spPr>
      </p:pic>
      <p:sp>
        <p:nvSpPr>
          <p:cNvPr id="9" name="object 6">
            <a:extLst>
              <a:ext uri="{FF2B5EF4-FFF2-40B4-BE49-F238E27FC236}">
                <a16:creationId xmlns:a16="http://schemas.microsoft.com/office/drawing/2014/main" id="{9CAE7153-F78A-8C44-5D9D-1FEDE86419A0}"/>
              </a:ext>
            </a:extLst>
          </p:cNvPr>
          <p:cNvSpPr txBox="1"/>
          <p:nvPr/>
        </p:nvSpPr>
        <p:spPr>
          <a:xfrm>
            <a:off x="1212850" y="4656783"/>
            <a:ext cx="11146154" cy="4524315"/>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3000" spc="25" dirty="0">
                <a:latin typeface="Garamond"/>
                <a:cs typeface="Garamond"/>
              </a:rPr>
              <a:t>Ms. </a:t>
            </a:r>
            <a:r>
              <a:rPr lang="en-US" sz="3000" spc="25" dirty="0" err="1">
                <a:latin typeface="Garamond"/>
                <a:cs typeface="Garamond"/>
              </a:rPr>
              <a:t>Priyanshi</a:t>
            </a:r>
            <a:r>
              <a:rPr lang="en-US" sz="3000" spc="25" dirty="0">
                <a:latin typeface="Garamond"/>
                <a:cs typeface="Garamond"/>
              </a:rPr>
              <a:t> Jain is a Counselling Psychologist and is keen on working with children, and women and empowering them to take life's challenges into their hands and work on self-transformation thereby leading a happy and valuable life.</a:t>
            </a:r>
          </a:p>
          <a:p>
            <a:pPr marL="12700" algn="just">
              <a:lnSpc>
                <a:spcPct val="100000"/>
              </a:lnSpc>
            </a:pPr>
            <a:endParaRPr lang="en-US" sz="3000" spc="25" dirty="0">
              <a:latin typeface="Garamond"/>
              <a:cs typeface="Garamond"/>
            </a:endParaRPr>
          </a:p>
          <a:p>
            <a:pPr marL="12700" algn="just">
              <a:lnSpc>
                <a:spcPct val="100000"/>
              </a:lnSpc>
            </a:pPr>
            <a:r>
              <a:rPr lang="en-US" sz="3000" spc="25" dirty="0">
                <a:latin typeface="Garamond"/>
                <a:cs typeface="Garamond"/>
              </a:rPr>
              <a:t>She has done her graduation in Psychology from Daulat Ram College, Delhi University, and her masters in Psychology in psychosocial clinical studies from Ambedkar University. </a:t>
            </a:r>
          </a:p>
        </p:txBody>
      </p:sp>
      <p:sp>
        <p:nvSpPr>
          <p:cNvPr id="18" name="object 5">
            <a:extLst>
              <a:ext uri="{FF2B5EF4-FFF2-40B4-BE49-F238E27FC236}">
                <a16:creationId xmlns:a16="http://schemas.microsoft.com/office/drawing/2014/main" id="{D7A418D1-066C-FA1A-9AE4-6A2EF8CE6029}"/>
              </a:ext>
            </a:extLst>
          </p:cNvPr>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err="1"/>
              <a:t>Priyanshi</a:t>
            </a:r>
            <a:r>
              <a:rPr lang="en-US" sz="6600" spc="-135" dirty="0"/>
              <a:t> Jain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Tree>
    <p:extLst>
      <p:ext uri="{BB962C8B-B14F-4D97-AF65-F5344CB8AC3E}">
        <p14:creationId xmlns:p14="http://schemas.microsoft.com/office/powerpoint/2010/main" val="131097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858645" y="3925220"/>
            <a:ext cx="17032605" cy="3248197"/>
          </a:xfrm>
          <a:prstGeom prst="rect">
            <a:avLst/>
          </a:prstGeom>
        </p:spPr>
        <p:txBody>
          <a:bodyPr vert="horz" wrap="square" lIns="0" tIns="0" rIns="0" bIns="0" rtlCol="0">
            <a:spAutoFit/>
          </a:bodyPr>
          <a:lstStyle/>
          <a:p>
            <a:pPr marL="12700" marR="5080" algn="just">
              <a:lnSpc>
                <a:spcPct val="113100"/>
              </a:lnSpc>
            </a:pPr>
            <a:r>
              <a:rPr lang="en-US" sz="3200" b="1" dirty="0">
                <a:latin typeface="Garamond" panose="02020404030301010803" pitchFamily="18" charset="0"/>
                <a:cs typeface="Garamond"/>
              </a:rPr>
              <a:t>Vision:</a:t>
            </a:r>
          </a:p>
          <a:p>
            <a:pPr marL="12700" marR="5080" algn="just">
              <a:lnSpc>
                <a:spcPct val="113100"/>
              </a:lnSpc>
            </a:pPr>
            <a:endParaRPr lang="en-US" sz="3200" b="1" dirty="0">
              <a:latin typeface="Garamond" panose="02020404030301010803" pitchFamily="18" charset="0"/>
              <a:cs typeface="Garamond"/>
            </a:endParaRPr>
          </a:p>
          <a:p>
            <a:pPr marL="12700" marR="5080" algn="just">
              <a:lnSpc>
                <a:spcPct val="113100"/>
              </a:lnSpc>
            </a:pPr>
            <a:r>
              <a:rPr lang="en-US" sz="3200" dirty="0">
                <a:latin typeface="Garamond" panose="02020404030301010803" pitchFamily="18" charset="0"/>
              </a:rPr>
              <a:t>To inspire and motivate council sisters to create a healthy psychological life for themselves, those around them, and improve society’s understanding of mental health, emotional wellness, and psychological well-being.</a:t>
            </a:r>
            <a:endParaRPr lang="en-IN" sz="3200" dirty="0">
              <a:latin typeface="Garamond" panose="02020404030301010803" pitchFamily="18" charset="0"/>
            </a:endParaRPr>
          </a:p>
          <a:p>
            <a:pPr marL="12700" marR="5080" algn="just">
              <a:lnSpc>
                <a:spcPct val="113100"/>
              </a:lnSpc>
            </a:pPr>
            <a:endParaRPr sz="28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0" y="1157800"/>
            <a:ext cx="19212943" cy="2454008"/>
          </a:xfrm>
          <a:prstGeom prst="rect">
            <a:avLst/>
          </a:prstGeom>
        </p:spPr>
        <p:txBody>
          <a:bodyPr vert="horz" wrap="square" lIns="0" tIns="235715" rIns="0" bIns="0" rtlCol="0">
            <a:spAutoFit/>
          </a:bodyPr>
          <a:lstStyle/>
          <a:p>
            <a:pPr marL="503555">
              <a:lnSpc>
                <a:spcPct val="100000"/>
              </a:lnSpc>
            </a:pPr>
            <a:r>
              <a:rPr lang="en-US" sz="7200" spc="930" dirty="0"/>
              <a:t>Haryana Psychological Wellbeing Council’s Vision &amp; Mission</a:t>
            </a:r>
            <a:endParaRPr sz="720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
        <p:nvSpPr>
          <p:cNvPr id="4" name="object 3">
            <a:extLst>
              <a:ext uri="{FF2B5EF4-FFF2-40B4-BE49-F238E27FC236}">
                <a16:creationId xmlns:a16="http://schemas.microsoft.com/office/drawing/2014/main" id="{F7262632-512C-B255-A7CF-0D504DC8186C}"/>
              </a:ext>
            </a:extLst>
          </p:cNvPr>
          <p:cNvSpPr txBox="1"/>
          <p:nvPr/>
        </p:nvSpPr>
        <p:spPr>
          <a:xfrm>
            <a:off x="1858645" y="7147859"/>
            <a:ext cx="17032605" cy="3056221"/>
          </a:xfrm>
          <a:prstGeom prst="rect">
            <a:avLst/>
          </a:prstGeom>
        </p:spPr>
        <p:txBody>
          <a:bodyPr vert="horz" wrap="square" lIns="0" tIns="0" rIns="0" bIns="0" rtlCol="0">
            <a:spAutoFit/>
          </a:bodyPr>
          <a:lstStyle/>
          <a:p>
            <a:pPr marL="12700" marR="5080" algn="just">
              <a:lnSpc>
                <a:spcPct val="113100"/>
              </a:lnSpc>
            </a:pPr>
            <a:r>
              <a:rPr lang="en-US" sz="3200" b="1" dirty="0">
                <a:latin typeface="Garamond"/>
                <a:cs typeface="Garamond"/>
              </a:rPr>
              <a:t>Mission:</a:t>
            </a:r>
          </a:p>
          <a:p>
            <a:pPr marL="12700" marR="5080" algn="just">
              <a:lnSpc>
                <a:spcPct val="113100"/>
              </a:lnSpc>
            </a:pPr>
            <a:endParaRPr lang="en-US" sz="3200" b="1" dirty="0">
              <a:latin typeface="Garamond"/>
              <a:cs typeface="Garamond"/>
            </a:endParaRPr>
          </a:p>
          <a:p>
            <a:pPr marL="0" indent="0" algn="just">
              <a:buNone/>
            </a:pPr>
            <a:r>
              <a:rPr lang="en-US" sz="3200" dirty="0">
                <a:latin typeface="Garamond" panose="02020404030301010803" pitchFamily="18" charset="0"/>
              </a:rPr>
              <a:t>To spread awareness and teach various psychological techniques to people such that they can use this knowledge to improve their own emotional &amp; psychological well-being and thus have a positive sense of self and self-esteem, and enhance the enjoyment of life!</a:t>
            </a:r>
            <a:endParaRPr lang="en-IN" sz="3200" dirty="0">
              <a:latin typeface="Garamond" panose="02020404030301010803" pitchFamily="18" charset="0"/>
            </a:endParaRPr>
          </a:p>
          <a:p>
            <a:pPr marL="12700" marR="5080" algn="just">
              <a:lnSpc>
                <a:spcPct val="113100"/>
              </a:lnSpc>
            </a:pPr>
            <a:endParaRPr sz="2800" dirty="0">
              <a:latin typeface="Garamond"/>
              <a:cs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err="1"/>
              <a:t>Richi</a:t>
            </a:r>
            <a:r>
              <a:rPr lang="en-US" sz="6600" spc="-135" dirty="0"/>
              <a:t> </a:t>
            </a:r>
            <a:r>
              <a:rPr lang="en-US" sz="6600" spc="-135" dirty="0" err="1"/>
              <a:t>Salgotra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268997"/>
            <a:ext cx="11146154" cy="5755422"/>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3200" b="0" i="0" dirty="0">
                <a:solidFill>
                  <a:srgbClr val="000000"/>
                </a:solidFill>
                <a:effectLst/>
                <a:latin typeface="Garamond" panose="02020404030301010803" pitchFamily="18" charset="0"/>
              </a:rPr>
              <a:t>Ms. </a:t>
            </a:r>
            <a:r>
              <a:rPr lang="en-US" sz="3200" b="0" i="0" dirty="0" err="1">
                <a:solidFill>
                  <a:srgbClr val="000000"/>
                </a:solidFill>
                <a:effectLst/>
                <a:latin typeface="Garamond" panose="02020404030301010803" pitchFamily="18" charset="0"/>
              </a:rPr>
              <a:t>Richi</a:t>
            </a:r>
            <a:r>
              <a:rPr lang="en-US" sz="3200" b="0" i="0" dirty="0">
                <a:solidFill>
                  <a:srgbClr val="000000"/>
                </a:solidFill>
                <a:effectLst/>
                <a:latin typeface="Garamond" panose="02020404030301010803" pitchFamily="18" charset="0"/>
              </a:rPr>
              <a:t> is a Counselling Psychologist (M.A in Psychology), Parenting Expert, Rehabilitation Psychologist( PGDRP, RCI affiliated course), Psychotherapist, and Founder of "</a:t>
            </a:r>
            <a:r>
              <a:rPr lang="en-US" sz="3200" b="0" i="0" dirty="0" err="1">
                <a:solidFill>
                  <a:srgbClr val="000000"/>
                </a:solidFill>
                <a:effectLst/>
                <a:latin typeface="Garamond" panose="02020404030301010803" pitchFamily="18" charset="0"/>
              </a:rPr>
              <a:t>Walk&amp;Talk</a:t>
            </a:r>
            <a:r>
              <a:rPr lang="en-US" sz="3200" b="0" i="0" dirty="0">
                <a:solidFill>
                  <a:srgbClr val="000000"/>
                </a:solidFill>
                <a:effectLst/>
                <a:latin typeface="Garamond" panose="02020404030301010803" pitchFamily="18" charset="0"/>
              </a:rPr>
              <a:t> with </a:t>
            </a:r>
            <a:r>
              <a:rPr lang="en-US" sz="3200" b="0" i="0" dirty="0" err="1">
                <a:solidFill>
                  <a:srgbClr val="000000"/>
                </a:solidFill>
                <a:effectLst/>
                <a:latin typeface="Garamond" panose="02020404030301010803" pitchFamily="18" charset="0"/>
              </a:rPr>
              <a:t>Richisalgotra</a:t>
            </a:r>
            <a:r>
              <a:rPr lang="en-US" sz="3200" b="0" i="0" dirty="0">
                <a:solidFill>
                  <a:srgbClr val="000000"/>
                </a:solidFill>
                <a:effectLst/>
                <a:latin typeface="Garamond" panose="02020404030301010803" pitchFamily="18" charset="0"/>
              </a:rPr>
              <a:t>".</a:t>
            </a:r>
            <a:br>
              <a:rPr lang="en-US" sz="3200" dirty="0">
                <a:latin typeface="Garamond" panose="02020404030301010803" pitchFamily="18" charset="0"/>
              </a:rPr>
            </a:br>
            <a:br>
              <a:rPr lang="en-US" sz="3200" dirty="0">
                <a:latin typeface="Garamond" panose="02020404030301010803" pitchFamily="18" charset="0"/>
              </a:rPr>
            </a:br>
            <a:r>
              <a:rPr lang="en-US" sz="3200" b="0" i="0" dirty="0">
                <a:solidFill>
                  <a:srgbClr val="000000"/>
                </a:solidFill>
                <a:effectLst/>
                <a:latin typeface="Garamond" panose="02020404030301010803" pitchFamily="18" charset="0"/>
              </a:rPr>
              <a:t>She has a total of 3 years experience and is currently working with VISIT HEALTH PVT LTD as tele- Counselling Psychologist.</a:t>
            </a:r>
            <a:br>
              <a:rPr lang="en-US" sz="3200" dirty="0">
                <a:latin typeface="Garamond" panose="02020404030301010803" pitchFamily="18" charset="0"/>
              </a:rPr>
            </a:br>
            <a:br>
              <a:rPr lang="en-US" sz="3200" dirty="0">
                <a:latin typeface="Garamond" panose="02020404030301010803" pitchFamily="18" charset="0"/>
              </a:rPr>
            </a:br>
            <a:r>
              <a:rPr lang="en-US" sz="3200" b="0" i="0" dirty="0">
                <a:solidFill>
                  <a:srgbClr val="000000"/>
                </a:solidFill>
                <a:effectLst/>
                <a:latin typeface="Garamond" panose="02020404030301010803" pitchFamily="18" charset="0"/>
              </a:rPr>
              <a:t>She has also gained experience by working at CIVIL and CITIZEN HOSPITAL, GURGAON.</a:t>
            </a:r>
            <a:endParaRPr sz="3000" dirty="0">
              <a:latin typeface="Garamond" panose="02020404030301010803" pitchFamily="18" charset="0"/>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20</a:t>
            </a:fld>
            <a:endParaRPr lang="en-US"/>
          </a:p>
        </p:txBody>
      </p:sp>
      <p:pic>
        <p:nvPicPr>
          <p:cNvPr id="9" name="Picture 8">
            <a:extLst>
              <a:ext uri="{FF2B5EF4-FFF2-40B4-BE49-F238E27FC236}">
                <a16:creationId xmlns:a16="http://schemas.microsoft.com/office/drawing/2014/main" id="{0FD49B8B-2A3D-622E-234F-1FFE512BA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5582" y="4745200"/>
            <a:ext cx="5326942" cy="6014265"/>
          </a:xfrm>
          <a:prstGeom prst="rect">
            <a:avLst/>
          </a:prstGeom>
        </p:spPr>
      </p:pic>
    </p:spTree>
    <p:extLst>
      <p:ext uri="{BB962C8B-B14F-4D97-AF65-F5344CB8AC3E}">
        <p14:creationId xmlns:p14="http://schemas.microsoft.com/office/powerpoint/2010/main" val="119979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Riya Batra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296072"/>
            <a:ext cx="11146154" cy="6863417"/>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2800" spc="25" dirty="0">
                <a:latin typeface="Garamond"/>
                <a:cs typeface="Garamond"/>
              </a:rPr>
              <a:t>Ms. Riya Batra is a Counseling Psychologist. Currently, she is pursuing Advance Diploma in Child Guidance and Counselling (ADCGC), RCI approved from Central University of Haryana, </a:t>
            </a:r>
            <a:r>
              <a:rPr lang="en-US" sz="2800" spc="25" dirty="0" err="1">
                <a:latin typeface="Garamond"/>
                <a:cs typeface="Garamond"/>
              </a:rPr>
              <a:t>Mahendragarh</a:t>
            </a:r>
            <a:r>
              <a:rPr lang="en-US" sz="2800" spc="25" dirty="0">
                <a:latin typeface="Garamond"/>
                <a:cs typeface="Garamond"/>
              </a:rPr>
              <a:t>. </a:t>
            </a:r>
          </a:p>
          <a:p>
            <a:pPr marL="12700" algn="just">
              <a:lnSpc>
                <a:spcPct val="100000"/>
              </a:lnSpc>
            </a:pPr>
            <a:endParaRPr lang="en-US" sz="2800" spc="25" dirty="0">
              <a:latin typeface="Garamond"/>
              <a:cs typeface="Garamond"/>
            </a:endParaRPr>
          </a:p>
          <a:p>
            <a:pPr marL="12700" algn="just">
              <a:lnSpc>
                <a:spcPct val="100000"/>
              </a:lnSpc>
            </a:pPr>
            <a:r>
              <a:rPr lang="en-US" sz="2800" spc="25" dirty="0">
                <a:latin typeface="Garamond"/>
                <a:cs typeface="Garamond"/>
              </a:rPr>
              <a:t>She has completed her master’s in Psychology from Panjab University, Chandigarh. Throughout her academic and professional career, she has developed a strong passion for working in the area of mental health and Psychological well-being. </a:t>
            </a:r>
          </a:p>
          <a:p>
            <a:pPr marL="12700" algn="just">
              <a:lnSpc>
                <a:spcPct val="100000"/>
              </a:lnSpc>
            </a:pPr>
            <a:endParaRPr lang="en-US" sz="2800" spc="25" dirty="0">
              <a:latin typeface="Garamond"/>
              <a:cs typeface="Garamond"/>
            </a:endParaRPr>
          </a:p>
          <a:p>
            <a:pPr marL="12700" algn="just">
              <a:lnSpc>
                <a:spcPct val="100000"/>
              </a:lnSpc>
            </a:pPr>
            <a:r>
              <a:rPr lang="en-US" sz="2800" spc="25" dirty="0">
                <a:latin typeface="Garamond"/>
                <a:cs typeface="Garamond"/>
              </a:rPr>
              <a:t>She was engaged in a special learning school where she observed and participated in therapy sessions of children with special needs. Apart from this, she was a part of the </a:t>
            </a:r>
            <a:r>
              <a:rPr lang="en-US" sz="2800" spc="25" dirty="0" err="1">
                <a:latin typeface="Garamond"/>
                <a:cs typeface="Garamond"/>
              </a:rPr>
              <a:t>Samarthan</a:t>
            </a:r>
            <a:r>
              <a:rPr lang="en-US" sz="2800" spc="25" dirty="0">
                <a:latin typeface="Garamond"/>
                <a:cs typeface="Garamond"/>
              </a:rPr>
              <a:t> Project with the Mental Health Foundation of India where she worked as a counselor and provided psychological support to Tihar inmates.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pic>
        <p:nvPicPr>
          <p:cNvPr id="12" name="Picture 11">
            <a:extLst>
              <a:ext uri="{FF2B5EF4-FFF2-40B4-BE49-F238E27FC236}">
                <a16:creationId xmlns:a16="http://schemas.microsoft.com/office/drawing/2014/main" id="{9F20AA0A-A03A-BD41-A789-93819535A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8250" y="4929965"/>
            <a:ext cx="4114800" cy="5890260"/>
          </a:xfrm>
          <a:prstGeom prst="rect">
            <a:avLst/>
          </a:prstGeom>
        </p:spPr>
      </p:pic>
    </p:spTree>
    <p:extLst>
      <p:ext uri="{BB962C8B-B14F-4D97-AF65-F5344CB8AC3E}">
        <p14:creationId xmlns:p14="http://schemas.microsoft.com/office/powerpoint/2010/main" val="321141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Shreya Gandhi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354717" y="4379784"/>
            <a:ext cx="10321290" cy="590931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Garamond"/>
            </a:endParaRPr>
          </a:p>
          <a:p>
            <a:pPr marL="12700" algn="just">
              <a:lnSpc>
                <a:spcPct val="100000"/>
              </a:lnSpc>
            </a:pPr>
            <a:r>
              <a:rPr lang="en-US" sz="2800" dirty="0">
                <a:latin typeface="Garamond"/>
                <a:cs typeface="Garamond"/>
              </a:rPr>
              <a:t>Ms. Shreya holds a Masters in Clinical Psychology along with a UGC NET certification. She has been working with a premier school in North West Delhi as the Head School Counsellor. She has experience of working with anxiety, depression, self-confidence issues, sleep-related issues, and relationship issues over a span of 4+ years. </a:t>
            </a:r>
          </a:p>
          <a:p>
            <a:pPr marL="12700" algn="just">
              <a:lnSpc>
                <a:spcPct val="100000"/>
              </a:lnSpc>
            </a:pPr>
            <a:endParaRPr lang="en-US" sz="2800" dirty="0">
              <a:latin typeface="Garamond"/>
              <a:cs typeface="Garamond"/>
            </a:endParaRPr>
          </a:p>
          <a:p>
            <a:pPr marL="12700" algn="just">
              <a:lnSpc>
                <a:spcPct val="100000"/>
              </a:lnSpc>
            </a:pPr>
            <a:r>
              <a:rPr lang="en-US" sz="2800" dirty="0">
                <a:latin typeface="Garamond"/>
                <a:cs typeface="Garamond"/>
              </a:rPr>
              <a:t>She is also a trainer and has conducted workshops for parents and teachers.   She believes in the inherent strength of people to become experts in their own lives. She uses an eclectic approach to therapy. </a:t>
            </a:r>
          </a:p>
          <a:p>
            <a:pPr marL="12700" algn="just">
              <a:lnSpc>
                <a:spcPct val="100000"/>
              </a:lnSpc>
            </a:pPr>
            <a:endParaRPr lang="en-US" sz="2800" dirty="0">
              <a:latin typeface="Garamond"/>
              <a:cs typeface="Garamond"/>
            </a:endParaRPr>
          </a:p>
          <a:p>
            <a:pPr marL="12700" algn="just">
              <a:lnSpc>
                <a:spcPct val="100000"/>
              </a:lnSpc>
            </a:pPr>
            <a:r>
              <a:rPr lang="en-US" sz="2800" dirty="0">
                <a:latin typeface="Garamond"/>
                <a:cs typeface="Garamond"/>
              </a:rPr>
              <a:t>In her free time, she enjoys travelling, reading, and baking.</a:t>
            </a:r>
            <a:endParaRPr sz="2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pic>
        <p:nvPicPr>
          <p:cNvPr id="7" name="Picture 6">
            <a:extLst>
              <a:ext uri="{FF2B5EF4-FFF2-40B4-BE49-F238E27FC236}">
                <a16:creationId xmlns:a16="http://schemas.microsoft.com/office/drawing/2014/main" id="{DFF05012-9074-B8E8-38BD-A721AE550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7114" y="4872473"/>
            <a:ext cx="4508336" cy="5801107"/>
          </a:xfrm>
          <a:prstGeom prst="rect">
            <a:avLst/>
          </a:prstGeom>
        </p:spPr>
      </p:pic>
    </p:spTree>
    <p:extLst>
      <p:ext uri="{BB962C8B-B14F-4D97-AF65-F5344CB8AC3E}">
        <p14:creationId xmlns:p14="http://schemas.microsoft.com/office/powerpoint/2010/main" val="1682774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Shubham Gupta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212850" y="4384431"/>
            <a:ext cx="11146154" cy="6401753"/>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400" b="1" spc="25" dirty="0">
              <a:latin typeface="Garamond"/>
              <a:cs typeface="Garamond"/>
            </a:endParaRPr>
          </a:p>
          <a:p>
            <a:pPr marL="12700" algn="just">
              <a:lnSpc>
                <a:spcPct val="100000"/>
              </a:lnSpc>
            </a:pPr>
            <a:r>
              <a:rPr lang="en-US" sz="2800" dirty="0">
                <a:latin typeface="Garamond"/>
                <a:cs typeface="Garamond"/>
              </a:rPr>
              <a:t>Ms. Shubham is a Counselling Psychologist. She is also a Neuro-Linguistic Practitioner. She is a member of the National Positive Psychology Association. Shubham has worked as a psychologist in West Delhi Psychiatry Centre, Moms Belief, Healers Institute of Deaddiction and Psychiatry, and is working currently in the National Council of Educational Research and Training as a Junior Project Fellow. </a:t>
            </a:r>
          </a:p>
          <a:p>
            <a:pPr marL="12700" algn="just">
              <a:lnSpc>
                <a:spcPct val="100000"/>
              </a:lnSpc>
            </a:pPr>
            <a:endParaRPr lang="en-US" sz="2800" dirty="0">
              <a:latin typeface="Garamond"/>
              <a:cs typeface="Garamond"/>
            </a:endParaRPr>
          </a:p>
          <a:p>
            <a:pPr marL="12700" algn="just">
              <a:lnSpc>
                <a:spcPct val="100000"/>
              </a:lnSpc>
            </a:pPr>
            <a:r>
              <a:rPr lang="en-US" sz="2800" dirty="0">
                <a:latin typeface="Garamond"/>
                <a:cs typeface="Garamond"/>
              </a:rPr>
              <a:t>Shubham is also pursuing Ph.D. from Manav Rachna International Institute of Research and Studies. She has dealt with a diverse group of population with expertise in dealing with children, young and middle-aged adults under areas of relationship, anxiety, stress, self-esteem, and addiction. She has written a few research papers, presented at various conferences, and has publications in UGC Care Listed, national and international journals.</a:t>
            </a:r>
            <a:endParaRPr sz="2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pic>
        <p:nvPicPr>
          <p:cNvPr id="7" name="Picture 6">
            <a:extLst>
              <a:ext uri="{FF2B5EF4-FFF2-40B4-BE49-F238E27FC236}">
                <a16:creationId xmlns:a16="http://schemas.microsoft.com/office/drawing/2014/main" id="{28E01D92-6EFE-7F2E-0FC1-690F0E849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9058" y="4891467"/>
            <a:ext cx="4415892" cy="5677575"/>
          </a:xfrm>
          <a:prstGeom prst="rect">
            <a:avLst/>
          </a:prstGeom>
        </p:spPr>
      </p:pic>
    </p:spTree>
    <p:extLst>
      <p:ext uri="{BB962C8B-B14F-4D97-AF65-F5344CB8AC3E}">
        <p14:creationId xmlns:p14="http://schemas.microsoft.com/office/powerpoint/2010/main" val="1241665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err="1"/>
              <a:t>Toshika</a:t>
            </a:r>
            <a:r>
              <a:rPr lang="en-US" sz="6600" spc="-135" dirty="0"/>
              <a:t> Sarvang</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407486" y="4562270"/>
            <a:ext cx="10321290" cy="3754874"/>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400" b="1" spc="25" dirty="0">
              <a:latin typeface="Garamond"/>
              <a:cs typeface="Garamond"/>
            </a:endParaRPr>
          </a:p>
          <a:p>
            <a:pPr marL="12700" algn="just">
              <a:lnSpc>
                <a:spcPct val="100000"/>
              </a:lnSpc>
            </a:pPr>
            <a:r>
              <a:rPr lang="en-US" sz="3200" b="0" i="0" dirty="0">
                <a:solidFill>
                  <a:srgbClr val="000000"/>
                </a:solidFill>
                <a:effectLst/>
                <a:latin typeface="Garamond" panose="02020404030301010803" pitchFamily="18" charset="0"/>
              </a:rPr>
              <a:t>Ms. </a:t>
            </a:r>
            <a:r>
              <a:rPr lang="en-US" sz="3200" b="0" i="0" dirty="0" err="1">
                <a:solidFill>
                  <a:srgbClr val="000000"/>
                </a:solidFill>
                <a:effectLst/>
                <a:latin typeface="Garamond" panose="02020404030301010803" pitchFamily="18" charset="0"/>
              </a:rPr>
              <a:t>Toshika</a:t>
            </a:r>
            <a:r>
              <a:rPr lang="en-US" sz="3200" b="0" i="0" dirty="0">
                <a:solidFill>
                  <a:srgbClr val="000000"/>
                </a:solidFill>
                <a:effectLst/>
                <a:latin typeface="Garamond" panose="02020404030301010803" pitchFamily="18" charset="0"/>
              </a:rPr>
              <a:t> has done her graduation with a B.Sc. Psychology and her masters in Clinical Psychology. She is currently serving as an Assistant Professor at KCC Institute.</a:t>
            </a:r>
            <a:br>
              <a:rPr lang="en-US" sz="3200" dirty="0">
                <a:latin typeface="Garamond" panose="02020404030301010803" pitchFamily="18" charset="0"/>
              </a:rPr>
            </a:br>
            <a:br>
              <a:rPr lang="en-US" sz="3200" dirty="0">
                <a:latin typeface="Garamond" panose="02020404030301010803" pitchFamily="18" charset="0"/>
              </a:rPr>
            </a:br>
            <a:r>
              <a:rPr lang="en-US" sz="3200" b="0" i="0" dirty="0">
                <a:solidFill>
                  <a:srgbClr val="000000"/>
                </a:solidFill>
                <a:effectLst/>
                <a:latin typeface="Garamond" panose="02020404030301010803" pitchFamily="18" charset="0"/>
              </a:rPr>
              <a:t>She is a dedicated professional with a passion for education and psychology.</a:t>
            </a:r>
            <a:endParaRPr lang="en-US" sz="3200" spc="25" dirty="0">
              <a:latin typeface="Garamond" panose="02020404030301010803" pitchFamily="18" charset="0"/>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pic>
        <p:nvPicPr>
          <p:cNvPr id="7" name="Picture 6">
            <a:extLst>
              <a:ext uri="{FF2B5EF4-FFF2-40B4-BE49-F238E27FC236}">
                <a16:creationId xmlns:a16="http://schemas.microsoft.com/office/drawing/2014/main" id="{34A69B87-F030-2839-441D-D035835D7D64}"/>
              </a:ext>
            </a:extLst>
          </p:cNvPr>
          <p:cNvPicPr>
            <a:picLocks noChangeAspect="1"/>
          </p:cNvPicPr>
          <p:nvPr/>
        </p:nvPicPr>
        <p:blipFill rotWithShape="1">
          <a:blip r:embed="rId4">
            <a:extLst>
              <a:ext uri="{28A0092B-C50C-407E-A947-70E740481C1C}">
                <a14:useLocalDpi xmlns:a14="http://schemas.microsoft.com/office/drawing/2010/main" val="0"/>
              </a:ext>
            </a:extLst>
          </a:blip>
          <a:srcRect l="8312" t="21028" r="12015" b="8525"/>
          <a:stretch/>
        </p:blipFill>
        <p:spPr>
          <a:xfrm>
            <a:off x="13171996" y="4865901"/>
            <a:ext cx="5524618" cy="6044814"/>
          </a:xfrm>
          <a:prstGeom prst="rect">
            <a:avLst/>
          </a:prstGeom>
        </p:spPr>
      </p:pic>
    </p:spTree>
    <p:extLst>
      <p:ext uri="{BB962C8B-B14F-4D97-AF65-F5344CB8AC3E}">
        <p14:creationId xmlns:p14="http://schemas.microsoft.com/office/powerpoint/2010/main" val="318653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
        <p:nvSpPr>
          <p:cNvPr id="3" name="object 6">
            <a:extLst>
              <a:ext uri="{FF2B5EF4-FFF2-40B4-BE49-F238E27FC236}">
                <a16:creationId xmlns:a16="http://schemas.microsoft.com/office/drawing/2014/main" id="{843A128E-D28D-DB80-41B5-19A92C29930F}"/>
              </a:ext>
            </a:extLst>
          </p:cNvPr>
          <p:cNvSpPr txBox="1"/>
          <p:nvPr/>
        </p:nvSpPr>
        <p:spPr>
          <a:xfrm>
            <a:off x="1245914" y="4230489"/>
            <a:ext cx="11113090" cy="6986528"/>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400" b="1" spc="25" dirty="0">
              <a:latin typeface="Garamond"/>
              <a:cs typeface="Garamond"/>
            </a:endParaRPr>
          </a:p>
          <a:p>
            <a:pPr marL="12700" algn="just">
              <a:lnSpc>
                <a:spcPct val="100000"/>
              </a:lnSpc>
            </a:pPr>
            <a:r>
              <a:rPr lang="en-US" sz="3000" spc="25" dirty="0">
                <a:latin typeface="Garamond"/>
                <a:cs typeface="Garamond"/>
              </a:rPr>
              <a:t>Ms. Yamini is an RCI registered special educator and clinical psychologist, working in this field since last 17 years. She has worked for pushing inclusive education in Rajasthan and did achieve school level inclusion.</a:t>
            </a:r>
          </a:p>
          <a:p>
            <a:pPr marL="12700" algn="just">
              <a:lnSpc>
                <a:spcPct val="100000"/>
              </a:lnSpc>
            </a:pPr>
            <a:endParaRPr lang="en-US" sz="2000" spc="25" dirty="0">
              <a:latin typeface="Garamond"/>
              <a:cs typeface="Garamond"/>
            </a:endParaRPr>
          </a:p>
          <a:p>
            <a:pPr marL="12700" algn="just">
              <a:lnSpc>
                <a:spcPct val="100000"/>
              </a:lnSpc>
            </a:pPr>
            <a:r>
              <a:rPr lang="en-US" sz="3000" spc="25" dirty="0">
                <a:latin typeface="Garamond"/>
                <a:cs typeface="Garamond"/>
              </a:rPr>
              <a:t>She can handle multiple disabilities since her specialization is in Cerebral palsy. Has done assessments to focus on their strength and weakness in all possible areas. These assessment facilitate in making an IEP for the child, home plan and intervention planning. </a:t>
            </a:r>
          </a:p>
          <a:p>
            <a:pPr marL="12700" algn="just">
              <a:lnSpc>
                <a:spcPct val="100000"/>
              </a:lnSpc>
            </a:pPr>
            <a:endParaRPr lang="en-US" sz="2000" spc="25" dirty="0">
              <a:latin typeface="Garamond"/>
              <a:cs typeface="Garamond"/>
            </a:endParaRPr>
          </a:p>
          <a:p>
            <a:pPr marL="12700" algn="just">
              <a:lnSpc>
                <a:spcPct val="100000"/>
              </a:lnSpc>
            </a:pPr>
            <a:r>
              <a:rPr lang="en-US" sz="3000" spc="25" dirty="0">
                <a:latin typeface="Garamond"/>
                <a:cs typeface="Garamond"/>
              </a:rPr>
              <a:t>Apart from children with special needs, she has also counselled parents and children with exam phobias, anxiety depression, teenage issues, behaviour modification, epilepsy </a:t>
            </a:r>
            <a:r>
              <a:rPr lang="en-US" sz="3000" spc="25" dirty="0" err="1">
                <a:latin typeface="Garamond"/>
                <a:cs typeface="Garamond"/>
              </a:rPr>
              <a:t>etc</a:t>
            </a:r>
            <a:r>
              <a:rPr lang="en-US" sz="3000" spc="25" dirty="0">
                <a:latin typeface="Garamond"/>
                <a:cs typeface="Garamond"/>
              </a:rPr>
              <a:t> </a:t>
            </a:r>
          </a:p>
          <a:p>
            <a:pPr marL="12700" algn="just">
              <a:lnSpc>
                <a:spcPct val="100000"/>
              </a:lnSpc>
            </a:pPr>
            <a:endParaRPr lang="en-US" sz="2000" spc="25" dirty="0">
              <a:latin typeface="Garamond"/>
              <a:cs typeface="Garamond"/>
            </a:endParaRPr>
          </a:p>
          <a:p>
            <a:pPr marL="12700" algn="just">
              <a:lnSpc>
                <a:spcPct val="100000"/>
              </a:lnSpc>
            </a:pPr>
            <a:r>
              <a:rPr lang="en-US" sz="3000" spc="25" dirty="0">
                <a:latin typeface="Garamond"/>
                <a:cs typeface="Garamond"/>
              </a:rPr>
              <a:t>She is a keen learner and completely dedicated for the cause.</a:t>
            </a:r>
          </a:p>
        </p:txBody>
      </p:sp>
      <p:sp>
        <p:nvSpPr>
          <p:cNvPr id="12" name="object 5">
            <a:extLst>
              <a:ext uri="{FF2B5EF4-FFF2-40B4-BE49-F238E27FC236}">
                <a16:creationId xmlns:a16="http://schemas.microsoft.com/office/drawing/2014/main" id="{52E33370-C521-F6BE-A4E8-6632FB614AC7}"/>
              </a:ext>
            </a:extLst>
          </p:cNvPr>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Yamini </a:t>
            </a:r>
            <a:r>
              <a:rPr lang="en-US" sz="6600" spc="-135" dirty="0" err="1"/>
              <a:t>Goenka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pic>
        <p:nvPicPr>
          <p:cNvPr id="18" name="Picture 17">
            <a:extLst>
              <a:ext uri="{FF2B5EF4-FFF2-40B4-BE49-F238E27FC236}">
                <a16:creationId xmlns:a16="http://schemas.microsoft.com/office/drawing/2014/main" id="{87016FBF-D408-0FC7-6E3B-CDB09482D89C}"/>
              </a:ext>
            </a:extLst>
          </p:cNvPr>
          <p:cNvPicPr>
            <a:picLocks noChangeAspect="1"/>
          </p:cNvPicPr>
          <p:nvPr/>
        </p:nvPicPr>
        <p:blipFill rotWithShape="1">
          <a:blip r:embed="rId4">
            <a:extLst>
              <a:ext uri="{28A0092B-C50C-407E-A947-70E740481C1C}">
                <a14:useLocalDpi xmlns:a14="http://schemas.microsoft.com/office/drawing/2010/main" val="0"/>
              </a:ext>
            </a:extLst>
          </a:blip>
          <a:srcRect t="18829" r="1020"/>
          <a:stretch/>
        </p:blipFill>
        <p:spPr>
          <a:xfrm>
            <a:off x="13557250" y="4982103"/>
            <a:ext cx="4800600" cy="5691817"/>
          </a:xfrm>
          <a:prstGeom prst="rect">
            <a:avLst/>
          </a:prstGeom>
        </p:spPr>
      </p:pic>
    </p:spTree>
    <p:extLst>
      <p:ext uri="{BB962C8B-B14F-4D97-AF65-F5344CB8AC3E}">
        <p14:creationId xmlns:p14="http://schemas.microsoft.com/office/powerpoint/2010/main" val="232525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315859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a:t>
            </a:r>
            <a:r>
              <a:rPr sz="4800" b="1" i="1" spc="-130" dirty="0">
                <a:solidFill>
                  <a:srgbClr val="42210B"/>
                </a:solidFill>
                <a:latin typeface="Times New Roman"/>
                <a:cs typeface="Times New Roman"/>
              </a:rPr>
              <a:t>Vi</a:t>
            </a:r>
            <a:r>
              <a:rPr sz="4800" b="1" i="1" spc="-175" dirty="0">
                <a:solidFill>
                  <a:srgbClr val="42210B"/>
                </a:solidFill>
                <a:latin typeface="Times New Roman"/>
                <a:cs typeface="Times New Roman"/>
              </a:rPr>
              <a:t>c</a:t>
            </a:r>
            <a:r>
              <a:rPr sz="4800" b="1" i="1" spc="-150" dirty="0">
                <a:solidFill>
                  <a:srgbClr val="42210B"/>
                </a:solidFill>
                <a:latin typeface="Times New Roman"/>
                <a:cs typeface="Times New Roman"/>
              </a:rPr>
              <a:t>e</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a:solidFill>
                  <a:srgbClr val="42210B"/>
                </a:solidFill>
                <a:latin typeface="Times New Roman"/>
                <a:cs typeface="Times New Roman"/>
              </a:rPr>
              <a:t>20</a:t>
            </a:r>
            <a:r>
              <a:rPr lang="en-US" sz="4800" b="1" i="1" dirty="0">
                <a:solidFill>
                  <a:srgbClr val="42210B"/>
                </a:solidFill>
                <a:latin typeface="Times New Roman"/>
                <a:cs typeface="Times New Roman"/>
              </a:rPr>
              <a:t>+</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Kavita Yadav </a:t>
            </a:r>
            <a:endParaRPr lang="en-US" sz="6600" dirty="0"/>
          </a:p>
          <a:p>
            <a:pPr marL="304800">
              <a:lnSpc>
                <a:spcPts val="3410"/>
              </a:lnSpc>
            </a:pPr>
            <a:r>
              <a:rPr lang="en-US" sz="2950" b="0" spc="114" dirty="0">
                <a:latin typeface="Myriad Pro"/>
                <a:cs typeface="Myriad Pro"/>
              </a:rPr>
              <a:t>PRESIDEN</a:t>
            </a:r>
            <a:r>
              <a:rPr lang="en-US" sz="2950" b="0" spc="-60" dirty="0">
                <a:latin typeface="Myriad Pro"/>
                <a:cs typeface="Myriad Pro"/>
              </a:rPr>
              <a:t>T</a:t>
            </a:r>
            <a:br>
              <a:rPr lang="en-US" sz="2950" b="0" spc="114" dirty="0">
                <a:latin typeface="Myriad Pro"/>
                <a:cs typeface="Myriad Pro"/>
              </a:rPr>
            </a:br>
            <a:r>
              <a:rPr lang="en-US" sz="2950" b="0" spc="114" dirty="0">
                <a:latin typeface="Myriad Pro"/>
                <a:cs typeface="Myriad Pro"/>
              </a:rPr>
              <a:t>WICCI – HPWC (Haryana Psychological Wellbeing Council)</a:t>
            </a:r>
            <a:endParaRPr lang="en-US" sz="2950" dirty="0">
              <a:latin typeface="Myriad Pro"/>
              <a:cs typeface="Myriad Pro"/>
            </a:endParaRPr>
          </a:p>
        </p:txBody>
      </p:sp>
      <p:sp>
        <p:nvSpPr>
          <p:cNvPr id="6" name="object 6"/>
          <p:cNvSpPr txBox="1"/>
          <p:nvPr/>
        </p:nvSpPr>
        <p:spPr>
          <a:xfrm>
            <a:off x="1193362" y="4140140"/>
            <a:ext cx="10968584" cy="683264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a:t>
            </a:r>
          </a:p>
          <a:p>
            <a:pPr marL="12700" algn="just">
              <a:lnSpc>
                <a:spcPct val="100000"/>
              </a:lnSpc>
            </a:pPr>
            <a:endParaRPr lang="en-US" sz="1600" b="1" spc="25" dirty="0">
              <a:latin typeface="Garamond"/>
              <a:cs typeface="Garamond"/>
            </a:endParaRPr>
          </a:p>
          <a:p>
            <a:pPr marL="12700" algn="just">
              <a:lnSpc>
                <a:spcPct val="100000"/>
              </a:lnSpc>
            </a:pPr>
            <a:r>
              <a:rPr lang="en-US" sz="3000" spc="25" dirty="0">
                <a:latin typeface="Garamond"/>
                <a:cs typeface="Garamond"/>
              </a:rPr>
              <a:t>Ms. Kavita is</a:t>
            </a:r>
            <a:r>
              <a:rPr lang="en-US" sz="3000" b="1" spc="25" dirty="0">
                <a:latin typeface="Garamond"/>
                <a:cs typeface="Garamond"/>
              </a:rPr>
              <a:t> </a:t>
            </a:r>
            <a:r>
              <a:rPr lang="en-US" sz="3000" dirty="0">
                <a:latin typeface="Garamond"/>
                <a:cs typeface="Garamond"/>
              </a:rPr>
              <a:t>a Counseling Psychologist &amp; Psychotherapist, Certified Parenting Coach, Children &amp; Adolescent Mental Health Expert, Career Guidance &amp; Counseling Expert, EFT practitioner, EI coach, Marital &amp; Family Therapist, and Author, working with parents, tweens, teens, and adults with more than 18+ years of experience. </a:t>
            </a:r>
          </a:p>
          <a:p>
            <a:pPr marL="12700" algn="just">
              <a:lnSpc>
                <a:spcPct val="100000"/>
              </a:lnSpc>
            </a:pPr>
            <a:endParaRPr lang="en-US" sz="3000" dirty="0">
              <a:latin typeface="Garamond"/>
              <a:cs typeface="Garamond"/>
            </a:endParaRPr>
          </a:p>
          <a:p>
            <a:pPr marL="12700" algn="just">
              <a:lnSpc>
                <a:spcPct val="100000"/>
              </a:lnSpc>
            </a:pPr>
            <a:r>
              <a:rPr lang="en-US" sz="3000" dirty="0">
                <a:latin typeface="Garamond"/>
                <a:cs typeface="Garamond"/>
              </a:rPr>
              <a:t>She supports, guides, and counsels parents in their parenting challenges and works with young adults and adults in the area of mental health, emotional wellness, psychological well-being, and making the right career choices with her group and one-to-one counseling sessions.</a:t>
            </a:r>
          </a:p>
          <a:p>
            <a:pPr marL="12700" algn="just">
              <a:lnSpc>
                <a:spcPct val="100000"/>
              </a:lnSpc>
            </a:pPr>
            <a:endParaRPr lang="en-US" sz="3000" dirty="0">
              <a:latin typeface="Garamond"/>
              <a:cs typeface="Garamond"/>
            </a:endParaRPr>
          </a:p>
          <a:p>
            <a:pPr marL="12700" algn="just">
              <a:lnSpc>
                <a:spcPct val="100000"/>
              </a:lnSpc>
            </a:pPr>
            <a:r>
              <a:rPr lang="en-US" sz="3000" dirty="0">
                <a:latin typeface="Garamond"/>
                <a:cs typeface="Garamond"/>
              </a:rPr>
              <a:t>She is also the Founder, Director of her center called </a:t>
            </a:r>
            <a:r>
              <a:rPr lang="en-US" sz="3000" dirty="0" err="1">
                <a:latin typeface="Garamond"/>
                <a:cs typeface="Garamond"/>
              </a:rPr>
              <a:t>JiNa.LivingPositively</a:t>
            </a:r>
            <a:endParaRPr sz="30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3" name="Picture 2">
            <a:extLst>
              <a:ext uri="{FF2B5EF4-FFF2-40B4-BE49-F238E27FC236}">
                <a16:creationId xmlns:a16="http://schemas.microsoft.com/office/drawing/2014/main" id="{9BC95764-F245-7DEB-FD11-F0F576432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5125" y="4977825"/>
            <a:ext cx="5628417" cy="5706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Himadri Sharma</a:t>
            </a:r>
            <a:endParaRPr sz="6600" dirty="0"/>
          </a:p>
          <a:p>
            <a:pPr marL="304800">
              <a:lnSpc>
                <a:spcPts val="3410"/>
              </a:lnSpc>
            </a:pPr>
            <a:r>
              <a:rPr lang="en-US" sz="2950" b="0" spc="114" dirty="0">
                <a:latin typeface="Myriad Pro"/>
                <a:cs typeface="Myriad Pro"/>
              </a:rPr>
              <a:t>VICE PRESIDEN</a:t>
            </a:r>
            <a:r>
              <a:rPr lang="en-US" sz="2950" b="0" spc="-60" dirty="0">
                <a:latin typeface="Myriad Pro"/>
                <a:cs typeface="Myriad Pro"/>
              </a:rPr>
              <a:t>T</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409859" y="4309361"/>
            <a:ext cx="10321290" cy="6740307"/>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3200" spc="25" dirty="0">
                <a:latin typeface="Garamond"/>
                <a:cs typeface="Garamond"/>
              </a:rPr>
              <a:t>Ms. Himadri is a counselling psychologist, a life skills coach, a listening facilitator, a social worker, and sometimes a content writer. She does her bit to promote mental health by taking workshops, and live sessions and promoting a safe space for everyone, its importance and everything that can be done to achieve a society that is mentally, and emotionally fit. </a:t>
            </a:r>
          </a:p>
          <a:p>
            <a:pPr marL="12700" algn="just">
              <a:lnSpc>
                <a:spcPct val="100000"/>
              </a:lnSpc>
            </a:pPr>
            <a:endParaRPr lang="en-US" sz="1600" spc="25" dirty="0">
              <a:latin typeface="Garamond"/>
              <a:cs typeface="Garamond"/>
            </a:endParaRPr>
          </a:p>
          <a:p>
            <a:pPr marL="12700" algn="just">
              <a:lnSpc>
                <a:spcPct val="100000"/>
              </a:lnSpc>
            </a:pPr>
            <a:r>
              <a:rPr lang="en-US" sz="3200" spc="25" dirty="0">
                <a:latin typeface="Garamond"/>
                <a:cs typeface="Garamond"/>
              </a:rPr>
              <a:t>Therapy is for everyone and is not only a luxury for a few, with this thought she has dedicated 4 years of her life to provide a safe space in Counselling individuals and their families. She adopts the person-centric approach and is a CBT, and Gestalt practitioner.</a:t>
            </a:r>
            <a:endParaRPr sz="32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pic>
        <p:nvPicPr>
          <p:cNvPr id="7" name="Picture 6">
            <a:extLst>
              <a:ext uri="{FF2B5EF4-FFF2-40B4-BE49-F238E27FC236}">
                <a16:creationId xmlns:a16="http://schemas.microsoft.com/office/drawing/2014/main" id="{62E3ED30-3030-15A0-9F55-3C023A904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8250" y="4880848"/>
            <a:ext cx="4113340" cy="5991551"/>
          </a:xfrm>
          <a:prstGeom prst="rect">
            <a:avLst/>
          </a:prstGeom>
        </p:spPr>
      </p:pic>
    </p:spTree>
    <p:extLst>
      <p:ext uri="{BB962C8B-B14F-4D97-AF65-F5344CB8AC3E}">
        <p14:creationId xmlns:p14="http://schemas.microsoft.com/office/powerpoint/2010/main" val="75903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Abha Grover</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spc="240" dirty="0">
                <a:latin typeface="Myriad Pro"/>
                <a:cs typeface="Myriad Pro"/>
              </a:rPr>
              <a:t> </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353184" y="4461610"/>
            <a:ext cx="11005820" cy="6247864"/>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1600" b="1" spc="25" dirty="0">
              <a:latin typeface="Garamond"/>
              <a:cs typeface="Garamond"/>
            </a:endParaRPr>
          </a:p>
          <a:p>
            <a:pPr marL="12700" algn="just">
              <a:lnSpc>
                <a:spcPct val="100000"/>
              </a:lnSpc>
            </a:pPr>
            <a:r>
              <a:rPr lang="en-US" sz="3200" spc="25" dirty="0">
                <a:latin typeface="Garamond"/>
                <a:cs typeface="Garamond"/>
              </a:rPr>
              <a:t>Ms. Abha is a Psychologist who is currently pursuing her Ph.D. (Psychology). She has also done BSc ,</a:t>
            </a:r>
            <a:r>
              <a:rPr lang="en-US" sz="3200" spc="25" dirty="0" err="1">
                <a:latin typeface="Garamond"/>
                <a:cs typeface="Garamond"/>
              </a:rPr>
              <a:t>BEd</a:t>
            </a:r>
            <a:r>
              <a:rPr lang="en-US" sz="3200" spc="25" dirty="0">
                <a:latin typeface="Garamond"/>
                <a:cs typeface="Garamond"/>
              </a:rPr>
              <a:t> , and MA Education. </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At present she is working as a PRT with DPS Sec 45 Gurgaon. She has 15+ years of experience and has also done diploma in Kathak dance. </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She has had a wonderful life till now full of responsibilities, hard work, dedication, love, care in professional and personal areas both. She would now like to give back to society with the same love, care, compassion, and dedication.</a:t>
            </a:r>
            <a:endParaRPr lang="en-US" sz="3800" b="1" spc="25"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pic>
        <p:nvPicPr>
          <p:cNvPr id="7" name="Picture 6">
            <a:extLst>
              <a:ext uri="{FF2B5EF4-FFF2-40B4-BE49-F238E27FC236}">
                <a16:creationId xmlns:a16="http://schemas.microsoft.com/office/drawing/2014/main" id="{508E3197-AD2A-BBF1-B8C6-B6BF59BE8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8386" y="4880848"/>
            <a:ext cx="5803027" cy="5803027"/>
          </a:xfrm>
          <a:prstGeom prst="rect">
            <a:avLst/>
          </a:prstGeom>
        </p:spPr>
      </p:pic>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Anju Sangwan </a:t>
            </a:r>
            <a:r>
              <a:rPr lang="en-US" sz="6600" spc="-135" dirty="0" err="1"/>
              <a:t>Gadhwal</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60"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sp>
        <p:nvSpPr>
          <p:cNvPr id="3" name="object 6">
            <a:extLst>
              <a:ext uri="{FF2B5EF4-FFF2-40B4-BE49-F238E27FC236}">
                <a16:creationId xmlns:a16="http://schemas.microsoft.com/office/drawing/2014/main" id="{B5C1BFF5-9C07-BA03-B84E-64BEC9B562A7}"/>
              </a:ext>
            </a:extLst>
          </p:cNvPr>
          <p:cNvSpPr txBox="1"/>
          <p:nvPr/>
        </p:nvSpPr>
        <p:spPr>
          <a:xfrm>
            <a:off x="1169010" y="4370590"/>
            <a:ext cx="10987895" cy="6278642"/>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Garamond"/>
            </a:endParaRPr>
          </a:p>
          <a:p>
            <a:pPr marL="12700" algn="just">
              <a:lnSpc>
                <a:spcPct val="100000"/>
              </a:lnSpc>
            </a:pPr>
            <a:r>
              <a:rPr lang="en-US" sz="3200" spc="25" dirty="0">
                <a:latin typeface="Garamond"/>
                <a:cs typeface="Garamond"/>
              </a:rPr>
              <a:t>Mrs. Anju Sangwan </a:t>
            </a:r>
            <a:r>
              <a:rPr lang="en-US" sz="3200" spc="25" dirty="0" err="1">
                <a:latin typeface="Garamond"/>
                <a:cs typeface="Garamond"/>
              </a:rPr>
              <a:t>Gadhwal</a:t>
            </a:r>
            <a:r>
              <a:rPr lang="en-US" sz="3200" spc="25" dirty="0">
                <a:latin typeface="Garamond"/>
                <a:cs typeface="Garamond"/>
              </a:rPr>
              <a:t> is a psychologist, psychotherapist and a counselor. </a:t>
            </a:r>
          </a:p>
          <a:p>
            <a:pPr marL="12700" algn="just">
              <a:lnSpc>
                <a:spcPct val="100000"/>
              </a:lnSpc>
            </a:pPr>
            <a:endParaRPr lang="en-US" sz="3200" spc="25" dirty="0">
              <a:latin typeface="Garamond"/>
              <a:cs typeface="Garamond"/>
            </a:endParaRPr>
          </a:p>
          <a:p>
            <a:pPr marL="12700" algn="just">
              <a:lnSpc>
                <a:spcPct val="100000"/>
              </a:lnSpc>
            </a:pPr>
            <a:r>
              <a:rPr lang="en-US" sz="3200" spc="25" dirty="0">
                <a:latin typeface="Garamond"/>
                <a:cs typeface="Garamond"/>
              </a:rPr>
              <a:t>She has done her postgraduation in clinical psychology, counseling psychology and Applied psychology. She has also done her </a:t>
            </a:r>
            <a:r>
              <a:rPr lang="en-US" sz="3200" spc="25" dirty="0" err="1">
                <a:latin typeface="Garamond"/>
                <a:cs typeface="Garamond"/>
              </a:rPr>
              <a:t>B.Ed</a:t>
            </a:r>
            <a:r>
              <a:rPr lang="en-US" sz="3200" spc="25" dirty="0">
                <a:latin typeface="Garamond"/>
                <a:cs typeface="Garamond"/>
              </a:rPr>
              <a:t> in inclusive education and her diploma in special education. She is currently </a:t>
            </a:r>
            <a:r>
              <a:rPr lang="en-US" sz="3200" spc="25" dirty="0" err="1">
                <a:latin typeface="Garamond"/>
                <a:cs typeface="Garamond"/>
              </a:rPr>
              <a:t>persuing</a:t>
            </a:r>
            <a:r>
              <a:rPr lang="en-US" sz="3200" spc="25" dirty="0">
                <a:latin typeface="Garamond"/>
                <a:cs typeface="Garamond"/>
              </a:rPr>
              <a:t> </a:t>
            </a:r>
            <a:r>
              <a:rPr lang="en-US" sz="3200" spc="25" dirty="0" err="1">
                <a:latin typeface="Garamond"/>
                <a:cs typeface="Garamond"/>
              </a:rPr>
              <a:t>Ph.D</a:t>
            </a:r>
            <a:r>
              <a:rPr lang="en-US" sz="3200" spc="25" dirty="0">
                <a:latin typeface="Garamond"/>
                <a:cs typeface="Garamond"/>
              </a:rPr>
              <a:t> in psychology.</a:t>
            </a:r>
          </a:p>
          <a:p>
            <a:pPr marL="12700" algn="just">
              <a:lnSpc>
                <a:spcPct val="100000"/>
              </a:lnSpc>
            </a:pPr>
            <a:endParaRPr lang="en-US" sz="3200" spc="25" dirty="0">
              <a:latin typeface="Garamond"/>
              <a:cs typeface="Garamond"/>
            </a:endParaRPr>
          </a:p>
          <a:p>
            <a:pPr marL="12700" algn="just">
              <a:lnSpc>
                <a:spcPct val="100000"/>
              </a:lnSpc>
            </a:pPr>
            <a:r>
              <a:rPr lang="en-US" sz="3200" dirty="0">
                <a:latin typeface="Garamond"/>
                <a:cs typeface="Garamond"/>
              </a:rPr>
              <a:t>At present she is working as a freelance counsellor n psychologist (especially for children n marriage counseling).</a:t>
            </a:r>
            <a:endParaRPr sz="3200" dirty="0">
              <a:latin typeface="Garamond"/>
              <a:cs typeface="Garamond"/>
            </a:endParaRPr>
          </a:p>
        </p:txBody>
      </p:sp>
      <p:pic>
        <p:nvPicPr>
          <p:cNvPr id="9" name="Picture 8">
            <a:extLst>
              <a:ext uri="{FF2B5EF4-FFF2-40B4-BE49-F238E27FC236}">
                <a16:creationId xmlns:a16="http://schemas.microsoft.com/office/drawing/2014/main" id="{56B40881-A8C4-2AB3-D159-93D9603B34C6}"/>
              </a:ext>
            </a:extLst>
          </p:cNvPr>
          <p:cNvPicPr>
            <a:picLocks noChangeAspect="1"/>
          </p:cNvPicPr>
          <p:nvPr/>
        </p:nvPicPr>
        <p:blipFill rotWithShape="1">
          <a:blip r:embed="rId4">
            <a:extLst>
              <a:ext uri="{28A0092B-C50C-407E-A947-70E740481C1C}">
                <a14:useLocalDpi xmlns:a14="http://schemas.microsoft.com/office/drawing/2010/main" val="0"/>
              </a:ext>
            </a:extLst>
          </a:blip>
          <a:srcRect l="8970" t="14290" r="9021" b="10920"/>
          <a:stretch/>
        </p:blipFill>
        <p:spPr>
          <a:xfrm>
            <a:off x="12920826" y="4729435"/>
            <a:ext cx="5756453" cy="6268336"/>
          </a:xfrm>
          <a:prstGeom prst="rect">
            <a:avLst/>
          </a:prstGeom>
        </p:spPr>
      </p:pic>
    </p:spTree>
    <p:extLst>
      <p:ext uri="{BB962C8B-B14F-4D97-AF65-F5344CB8AC3E}">
        <p14:creationId xmlns:p14="http://schemas.microsoft.com/office/powerpoint/2010/main" val="100567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Anupama Anand</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114"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6" name="object 6"/>
          <p:cNvSpPr txBox="1"/>
          <p:nvPr/>
        </p:nvSpPr>
        <p:spPr>
          <a:xfrm>
            <a:off x="1516151" y="5011348"/>
            <a:ext cx="10321290" cy="4678204"/>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Garamond"/>
            </a:endParaRPr>
          </a:p>
          <a:p>
            <a:pPr marL="12700" algn="just">
              <a:lnSpc>
                <a:spcPct val="100000"/>
              </a:lnSpc>
            </a:pPr>
            <a:r>
              <a:rPr lang="en-US" sz="3800" spc="25" dirty="0">
                <a:latin typeface="Garamond"/>
                <a:cs typeface="Garamond"/>
              </a:rPr>
              <a:t>Ms. Anupama has done her M.Sc. In Applied Psychology. She is a Counseling psychologist, parenting coach, and assessment and growth counsellor, and founder of Mindsight.</a:t>
            </a:r>
          </a:p>
          <a:p>
            <a:pPr marL="12700" algn="just">
              <a:lnSpc>
                <a:spcPct val="100000"/>
              </a:lnSpc>
            </a:pPr>
            <a:endParaRPr lang="en-US" sz="3800" spc="25" dirty="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pic>
        <p:nvPicPr>
          <p:cNvPr id="9" name="Picture 8">
            <a:extLst>
              <a:ext uri="{FF2B5EF4-FFF2-40B4-BE49-F238E27FC236}">
                <a16:creationId xmlns:a16="http://schemas.microsoft.com/office/drawing/2014/main" id="{342E2DB0-54FB-D4E5-A4DA-4FA937411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7257" y="4930774"/>
            <a:ext cx="6073993" cy="5794029"/>
          </a:xfrm>
          <a:prstGeom prst="rect">
            <a:avLst/>
          </a:prstGeom>
        </p:spPr>
      </p:pic>
    </p:spTree>
    <p:extLst>
      <p:ext uri="{BB962C8B-B14F-4D97-AF65-F5344CB8AC3E}">
        <p14:creationId xmlns:p14="http://schemas.microsoft.com/office/powerpoint/2010/main" val="195641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Aparna </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br>
              <a:rPr lang="en-US" sz="2950" b="0" spc="-60" dirty="0">
                <a:latin typeface="Myriad Pro"/>
                <a:cs typeface="Myriad Pro"/>
              </a:rPr>
            </a:br>
            <a:r>
              <a:rPr lang="en-US" sz="2950" b="0" spc="114" dirty="0">
                <a:latin typeface="Myriad Pro"/>
                <a:cs typeface="Myriad Pro"/>
              </a:rPr>
              <a:t>WICCI – HPWC (Haryana Psychological Wellbeing Council)</a:t>
            </a: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sp>
        <p:nvSpPr>
          <p:cNvPr id="3" name="object 6">
            <a:extLst>
              <a:ext uri="{FF2B5EF4-FFF2-40B4-BE49-F238E27FC236}">
                <a16:creationId xmlns:a16="http://schemas.microsoft.com/office/drawing/2014/main" id="{B5C1BFF5-9C07-BA03-B84E-64BEC9B562A7}"/>
              </a:ext>
            </a:extLst>
          </p:cNvPr>
          <p:cNvSpPr txBox="1"/>
          <p:nvPr/>
        </p:nvSpPr>
        <p:spPr>
          <a:xfrm>
            <a:off x="1169010" y="4370590"/>
            <a:ext cx="10987895" cy="4616648"/>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Garamond"/>
            </a:endParaRPr>
          </a:p>
          <a:p>
            <a:pPr marL="12700" algn="just">
              <a:lnSpc>
                <a:spcPct val="100000"/>
              </a:lnSpc>
            </a:pPr>
            <a:r>
              <a:rPr lang="en-US" sz="3200" spc="25" dirty="0">
                <a:latin typeface="Garamond" panose="02020404030301010803" pitchFamily="18" charset="0"/>
                <a:cs typeface="Garamond"/>
              </a:rPr>
              <a:t>Ms. </a:t>
            </a:r>
            <a:r>
              <a:rPr lang="en-US" sz="3200" b="0" i="0" dirty="0">
                <a:solidFill>
                  <a:srgbClr val="000000"/>
                </a:solidFill>
                <a:effectLst/>
                <a:latin typeface="Garamond" panose="02020404030301010803" pitchFamily="18" charset="0"/>
              </a:rPr>
              <a:t>Aparna has done her M.Sc. in Clinical Psychology and is currently pursuing RCI Advance Diploma in Child Guidance and Counselling (ADCGC) from Central University of Haryana.</a:t>
            </a:r>
          </a:p>
          <a:p>
            <a:pPr marL="12700" algn="just">
              <a:lnSpc>
                <a:spcPct val="100000"/>
              </a:lnSpc>
            </a:pPr>
            <a:endParaRPr lang="en-US" sz="3200" dirty="0">
              <a:solidFill>
                <a:srgbClr val="000000"/>
              </a:solidFill>
              <a:latin typeface="Garamond" panose="02020404030301010803" pitchFamily="18" charset="0"/>
              <a:cs typeface="Garamond"/>
            </a:endParaRPr>
          </a:p>
          <a:p>
            <a:pPr marL="12700" algn="just">
              <a:lnSpc>
                <a:spcPct val="100000"/>
              </a:lnSpc>
            </a:pPr>
            <a:r>
              <a:rPr lang="en-US" sz="3200" dirty="0">
                <a:solidFill>
                  <a:srgbClr val="000000"/>
                </a:solidFill>
                <a:latin typeface="Garamond" panose="02020404030301010803" pitchFamily="18" charset="0"/>
                <a:cs typeface="Garamond"/>
              </a:rPr>
              <a:t>She is a dedicated and empathetic psychologist with a passion for helping individuals overcome challenges and achieve personal growth.</a:t>
            </a:r>
            <a:endParaRPr sz="3800" dirty="0">
              <a:latin typeface="Garamond" panose="02020404030301010803" pitchFamily="18" charset="0"/>
              <a:cs typeface="Garamond"/>
            </a:endParaRPr>
          </a:p>
        </p:txBody>
      </p:sp>
      <p:pic>
        <p:nvPicPr>
          <p:cNvPr id="9" name="Picture 8">
            <a:extLst>
              <a:ext uri="{FF2B5EF4-FFF2-40B4-BE49-F238E27FC236}">
                <a16:creationId xmlns:a16="http://schemas.microsoft.com/office/drawing/2014/main" id="{4CF5C845-7B00-AF3D-3B44-10480D73A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1450" y="4842052"/>
            <a:ext cx="6019800" cy="6068662"/>
          </a:xfrm>
          <a:prstGeom prst="rect">
            <a:avLst/>
          </a:prstGeom>
        </p:spPr>
      </p:pic>
    </p:spTree>
    <p:extLst>
      <p:ext uri="{BB962C8B-B14F-4D97-AF65-F5344CB8AC3E}">
        <p14:creationId xmlns:p14="http://schemas.microsoft.com/office/powerpoint/2010/main" val="86869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2708</Words>
  <Application>Microsoft Office PowerPoint</Application>
  <PresentationFormat>Custom</PresentationFormat>
  <Paragraphs>220</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Garamond</vt:lpstr>
      <vt:lpstr>Myriad Pro</vt:lpstr>
      <vt:lpstr>Times New Roman</vt:lpstr>
      <vt:lpstr>Office Theme</vt:lpstr>
      <vt:lpstr>WICCI – HPWC (Haryana Psychological Wellbeing Council) </vt:lpstr>
      <vt:lpstr>Haryana Psychological Wellbeing Council’s Vision &amp; Mission</vt:lpstr>
      <vt:lpstr>PowerPoint Presentation</vt:lpstr>
      <vt:lpstr>Kavita Yadav  PRESIDENT WICCI – HPWC (Haryana Psychological Wellbeing Council)</vt:lpstr>
      <vt:lpstr>Himadri Sharma VICE PRESIDENT WICCI – HPWC (Haryana Psychological Wellbeing Council)</vt:lpstr>
      <vt:lpstr>Abha Grover COUNCIL MEMBER  WICCI – HPWC (Haryana Psychological Wellbeing Council)</vt:lpstr>
      <vt:lpstr>Anju Sangwan Gadhwal COUNCIL MEMBER WICCI – HPWC (Haryana Psychological Wellbeing Council)</vt:lpstr>
      <vt:lpstr>Anupama Anand COUNCIL MEMBER WICCI – HPWC (Haryana Psychological Wellbeing Council)</vt:lpstr>
      <vt:lpstr>Aparna  COUNCIL MEMBER WICCI – HPWC (Haryana Psychological Wellbeing Council)</vt:lpstr>
      <vt:lpstr>Arti Anand COUNCIL MEMBER WICCI – HPWC (Haryana Psychological Wellbeing Council)</vt:lpstr>
      <vt:lpstr>Dr. Pratibha Swami COUNCIL MEMBER WICCI – HPWC (Haryana Psychological Wellbeing Council)</vt:lpstr>
      <vt:lpstr>Gargi Dagar COUNCIL MEMBER WICCI – HPWC (Haryana Psychological Wellbeing Council)</vt:lpstr>
      <vt:lpstr>Himanshi Sharma COUNCIL MEMBER WICCI – HPWC (Haryana Psychological Wellbeing Council)</vt:lpstr>
      <vt:lpstr>Kavita Sharma COUNCIL MEMBER WICCI – HPWC (Haryana Psychological Wellbeing Council)</vt:lpstr>
      <vt:lpstr>Komal Ghodarop COUNCIL MEMBER WICCI – HPWC (Haryana Psychological Wellbeing Council)</vt:lpstr>
      <vt:lpstr>Komal Pahuja COUNCIL MEMBER WICCI – HPWC (Haryana Psychological Wellbeing Council)</vt:lpstr>
      <vt:lpstr>Meenu Arora COUNCIL MEMBER WICCI – HPWC (Haryana Psychological Wellbeing Council)</vt:lpstr>
      <vt:lpstr>Preeti Yadav COUNCIL MEMBER WICCI – HPWC (Haryana Psychological Wellbeing Council)</vt:lpstr>
      <vt:lpstr>Priyanshi Jain COUNCIL MEMBER WICCI – HPWC (Haryana Psychological Wellbeing Council)</vt:lpstr>
      <vt:lpstr>Richi Salgotra COUNCIL MEMBER WICCI – HPWC (Haryana Psychological Wellbeing Council)</vt:lpstr>
      <vt:lpstr>Riya Batra COUNCIL MEMBER WICCI – HPWC (Haryana Psychological Wellbeing Council)</vt:lpstr>
      <vt:lpstr>Shreya Gandhi COUNCIL MEMBER WICCI – HPWC (Haryana Psychological Wellbeing Council)</vt:lpstr>
      <vt:lpstr>Shubham Gupta COUNCIL MEMBER WICCI – HPWC (Haryana Psychological Wellbeing Council)</vt:lpstr>
      <vt:lpstr>Toshika Sarvang COUNCIL MEMBER WICCI – HPWC (Haryana Psychological Wellbeing Council)</vt:lpstr>
      <vt:lpstr>Yamini Goenka COUNCIL MEMBER WICCI – HPWC (Haryana Psychological Wellbeing Council)</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Kavita Yadav</cp:lastModifiedBy>
  <cp:revision>58</cp:revision>
  <dcterms:created xsi:type="dcterms:W3CDTF">2020-11-17T16:47:09Z</dcterms:created>
  <dcterms:modified xsi:type="dcterms:W3CDTF">2024-01-18T14:16:28Z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